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40"/>
  </p:notesMasterIdLst>
  <p:handoutMasterIdLst>
    <p:handoutMasterId r:id="rId41"/>
  </p:handoutMasterIdLst>
  <p:sldIdLst>
    <p:sldId id="547" r:id="rId2"/>
    <p:sldId id="552" r:id="rId3"/>
    <p:sldId id="553" r:id="rId4"/>
    <p:sldId id="576" r:id="rId5"/>
    <p:sldId id="554" r:id="rId6"/>
    <p:sldId id="587" r:id="rId7"/>
    <p:sldId id="591" r:id="rId8"/>
    <p:sldId id="592" r:id="rId9"/>
    <p:sldId id="594" r:id="rId10"/>
    <p:sldId id="610" r:id="rId11"/>
    <p:sldId id="593" r:id="rId12"/>
    <p:sldId id="575" r:id="rId13"/>
    <p:sldId id="577" r:id="rId14"/>
    <p:sldId id="589" r:id="rId15"/>
    <p:sldId id="578" r:id="rId16"/>
    <p:sldId id="600" r:id="rId17"/>
    <p:sldId id="590" r:id="rId18"/>
    <p:sldId id="611" r:id="rId19"/>
    <p:sldId id="612" r:id="rId20"/>
    <p:sldId id="605" r:id="rId21"/>
    <p:sldId id="607" r:id="rId22"/>
    <p:sldId id="613" r:id="rId23"/>
    <p:sldId id="588" r:id="rId24"/>
    <p:sldId id="579" r:id="rId25"/>
    <p:sldId id="599" r:id="rId26"/>
    <p:sldId id="603" r:id="rId27"/>
    <p:sldId id="606" r:id="rId28"/>
    <p:sldId id="580" r:id="rId29"/>
    <p:sldId id="609" r:id="rId30"/>
    <p:sldId id="583" r:id="rId31"/>
    <p:sldId id="584" r:id="rId32"/>
    <p:sldId id="596" r:id="rId33"/>
    <p:sldId id="615" r:id="rId34"/>
    <p:sldId id="614" r:id="rId35"/>
    <p:sldId id="616" r:id="rId36"/>
    <p:sldId id="617" r:id="rId37"/>
    <p:sldId id="598" r:id="rId38"/>
    <p:sldId id="573" r:id="rId39"/>
  </p:sldIdLst>
  <p:sldSz cx="9144000" cy="6858000" type="screen4x3"/>
  <p:notesSz cx="6797675" cy="987425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8ACA42DA-29D2-4637-A163-A669D1C80DE9}">
          <p14:sldIdLst>
            <p14:sldId id="547"/>
            <p14:sldId id="552"/>
            <p14:sldId id="553"/>
            <p14:sldId id="576"/>
            <p14:sldId id="554"/>
            <p14:sldId id="587"/>
            <p14:sldId id="591"/>
            <p14:sldId id="592"/>
            <p14:sldId id="594"/>
            <p14:sldId id="610"/>
            <p14:sldId id="593"/>
            <p14:sldId id="575"/>
            <p14:sldId id="577"/>
            <p14:sldId id="589"/>
            <p14:sldId id="578"/>
            <p14:sldId id="600"/>
            <p14:sldId id="590"/>
            <p14:sldId id="611"/>
            <p14:sldId id="612"/>
            <p14:sldId id="605"/>
            <p14:sldId id="607"/>
            <p14:sldId id="613"/>
            <p14:sldId id="588"/>
            <p14:sldId id="579"/>
            <p14:sldId id="599"/>
            <p14:sldId id="603"/>
            <p14:sldId id="606"/>
            <p14:sldId id="580"/>
            <p14:sldId id="609"/>
            <p14:sldId id="583"/>
            <p14:sldId id="584"/>
            <p14:sldId id="596"/>
            <p14:sldId id="615"/>
            <p14:sldId id="614"/>
            <p14:sldId id="616"/>
            <p14:sldId id="617"/>
            <p14:sldId id="598"/>
            <p14:sldId id="5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NDpj" initials="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0F9"/>
    <a:srgbClr val="FFEBEB"/>
    <a:srgbClr val="FFFBFB"/>
    <a:srgbClr val="FFD7D7"/>
    <a:srgbClr val="FF0000"/>
    <a:srgbClr val="92D050"/>
    <a:srgbClr val="FFEB9D"/>
    <a:srgbClr val="CCFFFF"/>
    <a:srgbClr val="FF4040"/>
    <a:srgbClr val="1D6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7" autoAdjust="0"/>
    <p:restoredTop sz="90387" autoAdjust="0"/>
  </p:normalViewPr>
  <p:slideViewPr>
    <p:cSldViewPr>
      <p:cViewPr varScale="1">
        <p:scale>
          <a:sx n="99" d="100"/>
          <a:sy n="99" d="100"/>
        </p:scale>
        <p:origin x="1651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100" d="100"/>
        <a:sy n="100" d="100"/>
      </p:scale>
      <p:origin x="0" y="19656"/>
    </p:cViewPr>
  </p:sorterViewPr>
  <p:notesViewPr>
    <p:cSldViewPr>
      <p:cViewPr varScale="1">
        <p:scale>
          <a:sx n="61" d="100"/>
          <a:sy n="61" d="100"/>
        </p:scale>
        <p:origin x="32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22" tIns="46062" rIns="92122" bIns="46062" numCol="1" anchor="t" anchorCtr="0" compatLnSpc="1">
            <a:prstTxWarp prst="textNoShape">
              <a:avLst/>
            </a:prstTxWarp>
          </a:bodyPr>
          <a:lstStyle>
            <a:lvl1pPr defTabSz="920590" eaLnBrk="1" hangingPunct="1">
              <a:defRPr kumimoji="1" sz="120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22" tIns="46062" rIns="92122" bIns="46062" numCol="1" anchor="t" anchorCtr="0" compatLnSpc="1">
            <a:prstTxWarp prst="textNoShape">
              <a:avLst/>
            </a:prstTxWarp>
          </a:bodyPr>
          <a:lstStyle>
            <a:lvl1pPr algn="r" defTabSz="920590" eaLnBrk="1" hangingPunct="1">
              <a:defRPr kumimoji="1" sz="120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0538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22" tIns="46062" rIns="92122" bIns="46062" numCol="1" anchor="b" anchorCtr="0" compatLnSpc="1">
            <a:prstTxWarp prst="textNoShape">
              <a:avLst/>
            </a:prstTxWarp>
          </a:bodyPr>
          <a:lstStyle>
            <a:lvl1pPr defTabSz="920590" eaLnBrk="1" hangingPunct="1">
              <a:defRPr kumimoji="1" sz="1200" b="1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380538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22" tIns="46062" rIns="92122" bIns="46062" numCol="1" anchor="b" anchorCtr="0" compatLnSpc="1">
            <a:prstTxWarp prst="textNoShape">
              <a:avLst/>
            </a:prstTxWarp>
          </a:bodyPr>
          <a:lstStyle>
            <a:lvl1pPr algn="r" defTabSz="919163" eaLnBrk="1" hangingPunct="1">
              <a:defRPr sz="1200" b="1"/>
            </a:lvl1pPr>
          </a:lstStyle>
          <a:p>
            <a:pPr>
              <a:defRPr/>
            </a:pPr>
            <a:fld id="{99E9119E-224C-45C4-B23D-B2383275E52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197094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22" tIns="46062" rIns="92122" bIns="46062" numCol="1" anchor="t" anchorCtr="0" compatLnSpc="1">
            <a:prstTxWarp prst="textNoShape">
              <a:avLst/>
            </a:prstTxWarp>
          </a:bodyPr>
          <a:lstStyle>
            <a:lvl1pPr defTabSz="920590" eaLnBrk="1" hangingPunct="1"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22" tIns="46062" rIns="92122" bIns="46062" numCol="1" anchor="t" anchorCtr="0" compatLnSpc="1">
            <a:prstTxWarp prst="textNoShape">
              <a:avLst/>
            </a:prstTxWarp>
          </a:bodyPr>
          <a:lstStyle>
            <a:lvl1pPr algn="r" defTabSz="920590" eaLnBrk="1" hangingPunct="1"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41363"/>
            <a:ext cx="4933950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0" y="4691063"/>
            <a:ext cx="4981575" cy="444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22" tIns="46062" rIns="92122" bIns="4606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0538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22" tIns="46062" rIns="92122" bIns="46062" numCol="1" anchor="b" anchorCtr="0" compatLnSpc="1">
            <a:prstTxWarp prst="textNoShape">
              <a:avLst/>
            </a:prstTxWarp>
          </a:bodyPr>
          <a:lstStyle>
            <a:lvl1pPr defTabSz="920590" eaLnBrk="1" hangingPunct="1">
              <a:defRPr kumimoji="1"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380538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22" tIns="46062" rIns="92122" bIns="46062" numCol="1" anchor="b" anchorCtr="0" compatLnSpc="1">
            <a:prstTxWarp prst="textNoShape">
              <a:avLst/>
            </a:prstTxWarp>
          </a:bodyPr>
          <a:lstStyle>
            <a:lvl1pPr algn="r" defTabSz="919163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56E9758-A239-4C26-8C08-A310DD5612C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097781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107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224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4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71600" y="4115266"/>
            <a:ext cx="6400800" cy="602726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zh-TW" altLang="en-US" dirty="0"/>
              <a:t>按一下以編輯母片副標題樣式</a:t>
            </a:r>
            <a:endParaRPr lang="en-US" altLang="zh-TW" dirty="0"/>
          </a:p>
        </p:txBody>
      </p:sp>
      <p:sp>
        <p:nvSpPr>
          <p:cNvPr id="3" name="文字方塊 2"/>
          <p:cNvSpPr txBox="1"/>
          <p:nvPr userDrawn="1"/>
        </p:nvSpPr>
        <p:spPr>
          <a:xfrm>
            <a:off x="0" y="12687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Multimedia SoC Design</a:t>
            </a:r>
            <a:endParaRPr kumimoji="1" lang="zh-TW" altLang="en-US" sz="28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1371600" y="4803255"/>
            <a:ext cx="6400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TW" sz="2400" b="0" i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MingLiU" panose="02020500000000000000" pitchFamily="18" charset="-120"/>
                <a:cs typeface="Calibri" panose="020F0502020204030204" pitchFamily="34" charset="0"/>
              </a:rPr>
              <a:t>Graduate Institute of Electronics Engineering, </a:t>
            </a:r>
          </a:p>
          <a:p>
            <a:pPr algn="ctr">
              <a:lnSpc>
                <a:spcPct val="100000"/>
              </a:lnSpc>
            </a:pPr>
            <a:r>
              <a:rPr lang="en-US" altLang="zh-TW" sz="2400" b="0" i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MingLiU" panose="02020500000000000000" pitchFamily="18" charset="-120"/>
                <a:cs typeface="Calibri" panose="020F0502020204030204" pitchFamily="34" charset="0"/>
              </a:rPr>
              <a:t>National Taiwan Univers</a:t>
            </a:r>
            <a:r>
              <a:rPr lang="en-US" altLang="zh-TW" sz="2400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PMingLiU" panose="02020500000000000000" pitchFamily="18" charset="-120"/>
                <a:cs typeface="Calibri" panose="020F0502020204030204" pitchFamily="34" charset="0"/>
              </a:rPr>
              <a:t>ity</a:t>
            </a:r>
            <a:endParaRPr lang="en-US" altLang="zh-TW" sz="2400" b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E7DBFDD-675C-4729-940B-D522A9BBF9CD}"/>
              </a:ext>
            </a:extLst>
          </p:cNvPr>
          <p:cNvSpPr/>
          <p:nvPr userDrawn="1"/>
        </p:nvSpPr>
        <p:spPr bwMode="auto">
          <a:xfrm>
            <a:off x="0" y="372248"/>
            <a:ext cx="9143999" cy="57192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lumMod val="5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F453110-686A-4502-897D-6888B5BF9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82" y="2628621"/>
            <a:ext cx="8496944" cy="7620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6122159-8F98-48E9-8EFF-D1070596B506}"/>
              </a:ext>
            </a:extLst>
          </p:cNvPr>
          <p:cNvSpPr/>
          <p:nvPr userDrawn="1"/>
        </p:nvSpPr>
        <p:spPr bwMode="auto">
          <a:xfrm flipH="1">
            <a:off x="-2" y="6489092"/>
            <a:ext cx="9144000" cy="57192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lumMod val="5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2253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86C63B85-2B46-426B-9D11-E02DCD348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26087" y="519552"/>
            <a:ext cx="8496944" cy="711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zh-TW" altLang="en-US" dirty="0"/>
              <a:t>按一下以編輯母片標題樣式</a:t>
            </a:r>
            <a:endParaRPr lang="zh-TW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EFFC82-F5C2-4EAD-B9F5-9ADCA60D7F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6088" y="1268760"/>
            <a:ext cx="8496944" cy="5121880"/>
          </a:xfrm>
        </p:spPr>
        <p:txBody>
          <a:bodyPr/>
          <a:lstStyle>
            <a:lvl1pPr marL="342900" indent="-342900">
              <a:buClrTx/>
              <a:buFont typeface="Wingdings" panose="05000000000000000000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Tx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Tx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618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校徽- 有關臺大- 認識臺大- 國立臺灣大學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B"/>
              </a:clrFrom>
              <a:clrTo>
                <a:srgbClr val="FFFFFB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380" y="52753"/>
            <a:ext cx="1250281" cy="123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20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26087" y="519552"/>
            <a:ext cx="8496944" cy="59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 dirty="0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528" y="1222131"/>
            <a:ext cx="8496944" cy="5100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4" name="矩形 13"/>
          <p:cNvSpPr/>
          <p:nvPr userDrawn="1"/>
        </p:nvSpPr>
        <p:spPr bwMode="auto">
          <a:xfrm>
            <a:off x="0" y="372248"/>
            <a:ext cx="9143999" cy="57192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lumMod val="5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6" name="矩形 15"/>
          <p:cNvSpPr/>
          <p:nvPr userDrawn="1"/>
        </p:nvSpPr>
        <p:spPr bwMode="auto">
          <a:xfrm flipH="1">
            <a:off x="-2" y="6489092"/>
            <a:ext cx="9144000" cy="57192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lumMod val="5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7" name="文字方塊 16"/>
          <p:cNvSpPr txBox="1"/>
          <p:nvPr userDrawn="1"/>
        </p:nvSpPr>
        <p:spPr>
          <a:xfrm>
            <a:off x="42061" y="30629"/>
            <a:ext cx="3491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b="1" i="1" cap="none" spc="0" dirty="0">
                <a:ln w="0"/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Multimedia SoC Design</a:t>
            </a:r>
            <a:endParaRPr kumimoji="1" lang="zh-TW" altLang="en-US" sz="1400" b="1" i="1" cap="none" spc="0" dirty="0">
              <a:ln w="0"/>
              <a:solidFill>
                <a:schemeClr val="tx1"/>
              </a:solidFill>
              <a:effectLst/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1E79DF0-DC4B-4D6D-8F99-DF79CB6AD300}"/>
              </a:ext>
            </a:extLst>
          </p:cNvPr>
          <p:cNvSpPr txBox="1"/>
          <p:nvPr userDrawn="1"/>
        </p:nvSpPr>
        <p:spPr>
          <a:xfrm>
            <a:off x="7361648" y="653758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p. </a:t>
            </a:r>
            <a:fld id="{E2B3D854-087D-451B-86BE-0207266542CD}" type="slidenum">
              <a:rPr lang="en-US" altLang="zh-TW" sz="1200" b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zh-TW" sz="1200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940C255-900E-46B3-A8BB-59BAB6157DD9}"/>
              </a:ext>
            </a:extLst>
          </p:cNvPr>
          <p:cNvSpPr/>
          <p:nvPr userDrawn="1"/>
        </p:nvSpPr>
        <p:spPr>
          <a:xfrm>
            <a:off x="4551674" y="3769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zh-TW" sz="14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Graduate Institute of Electronics Engineering, NTU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 u="none">
          <a:solidFill>
            <a:schemeClr val="accent6">
              <a:lumMod val="75000"/>
            </a:schemeClr>
          </a:solidFill>
          <a:effectLst>
            <a:outerShdw blurRad="38100" dist="38100" dir="2700000" algn="tl">
              <a:srgbClr val="C0C0C0"/>
            </a:outerShdw>
          </a:effectLst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 u="sng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 u="sng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 u="sng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 u="sng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標楷體" pitchFamily="65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600" b="1" u="sng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標楷體" pitchFamily="65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600" b="1" u="sng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標楷體" pitchFamily="65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600" b="1" u="sng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標楷體" pitchFamily="65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600" b="1" u="sng">
          <a:solidFill>
            <a:srgbClr val="000066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6">
            <a:lumMod val="75000"/>
          </a:schemeClr>
        </a:buClr>
        <a:buFont typeface="Wingdings" panose="05000000000000000000" pitchFamily="2" charset="2"/>
        <a:buChar char="§"/>
        <a:defRPr kumimoji="1" sz="24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2">
            <a:lumMod val="75000"/>
          </a:schemeClr>
        </a:buClr>
        <a:buFont typeface="Arial" panose="020B0604020202020204" pitchFamily="34" charset="0"/>
        <a:buChar char="‒"/>
        <a:defRPr kumimoji="1" sz="24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>
            <a:lumMod val="75000"/>
          </a:schemeClr>
        </a:buClr>
        <a:buFont typeface="Arial" panose="020B0604020202020204" pitchFamily="34" charset="0"/>
        <a:buChar char="•"/>
        <a:defRPr kumimoji="1" sz="20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>
            <a:lumMod val="75000"/>
          </a:schemeClr>
        </a:buClr>
        <a:buFont typeface="Wingdings" charset="2"/>
        <a:buChar char="n"/>
        <a:defRPr kumimoji="1" sz="18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>
            <a:lumMod val="75000"/>
          </a:schemeClr>
        </a:buClr>
        <a:buFont typeface="Wingdings" charset="2"/>
        <a:buChar char="n"/>
        <a:defRPr kumimoji="1" sz="18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5"/>
        </a:buBlip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5"/>
        </a:buBlip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5"/>
        </a:buBlip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5"/>
        </a:buBlip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F6Qrvv0G5I" TargetMode="External"/><Relationship Id="rId2" Type="http://schemas.openxmlformats.org/officeDocument/2006/relationships/hyperlink" Target="https://youtu.be/3ftIn4NvHJQ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0EC8A770-320B-4CAB-BAEF-97FA3D187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49048"/>
            <a:ext cx="6400800" cy="602726"/>
          </a:xfrm>
        </p:spPr>
        <p:txBody>
          <a:bodyPr/>
          <a:lstStyle/>
          <a:p>
            <a:r>
              <a:rPr lang="en-US" dirty="0"/>
              <a:t>Team 04</a:t>
            </a:r>
          </a:p>
          <a:p>
            <a:r>
              <a:rPr lang="en-US" sz="2000" b="0" dirty="0"/>
              <a:t>https://github.com/victoresque/HLS3D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A85D058-536E-401C-ACF3-7C65E387D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Real-time 3D</a:t>
            </a:r>
            <a:r>
              <a:rPr lang="zh-TW" altLang="en-US" dirty="0"/>
              <a:t> </a:t>
            </a:r>
            <a:r>
              <a:rPr lang="en-US" altLang="zh-TW" dirty="0"/>
              <a:t>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80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07EC77-AB0D-443F-B95D-9A86BC97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C3C3550-9FD2-46E0-87B4-EA995342F21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altLang="zh-TW" b="1" dirty="0"/>
                  <a:t>Interpolation should consider perspective for correct results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sz="1400" b="1" dirty="0"/>
              </a:p>
              <a:p>
                <a:endParaRPr lang="en-US" sz="4400" b="1" dirty="0"/>
              </a:p>
              <a:p>
                <a:r>
                  <a:rPr lang="en-US" b="1" dirty="0"/>
                  <a:t>Naïve: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</m:e>
                    </m:d>
                  </m:oMath>
                </a14:m>
                <a:endParaRPr lang="en-US" sz="2000" dirty="0"/>
              </a:p>
              <a:p>
                <a:r>
                  <a:rPr lang="en-US" b="1" dirty="0"/>
                  <a:t>Perspective-corrected:</a:t>
                </a:r>
                <a:br>
                  <a:rPr lang="en-US" b="1" dirty="0"/>
                </a:br>
                <a:r>
                  <a:rPr lang="en-US" b="1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sz="2800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C3C3550-9FD2-46E0-87B4-EA995342F2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933" t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群組 10">
            <a:extLst>
              <a:ext uri="{FF2B5EF4-FFF2-40B4-BE49-F238E27FC236}">
                <a16:creationId xmlns:a16="http://schemas.microsoft.com/office/drawing/2014/main" id="{782B83A9-67C6-470E-B4EB-6FC6CAF2FA7A}"/>
              </a:ext>
            </a:extLst>
          </p:cNvPr>
          <p:cNvGrpSpPr/>
          <p:nvPr/>
        </p:nvGrpSpPr>
        <p:grpSpPr>
          <a:xfrm>
            <a:off x="1700649" y="1543613"/>
            <a:ext cx="5876925" cy="3037515"/>
            <a:chOff x="1633537" y="2004999"/>
            <a:chExt cx="5876925" cy="3037515"/>
          </a:xfrm>
        </p:grpSpPr>
        <p:pic>
          <p:nvPicPr>
            <p:cNvPr id="2050" name="Picture 2" descr="History of Texturing | Prince's Blog">
              <a:extLst>
                <a:ext uri="{FF2B5EF4-FFF2-40B4-BE49-F238E27FC236}">
                  <a16:creationId xmlns:a16="http://schemas.microsoft.com/office/drawing/2014/main" id="{2C2503AA-44EA-4BD0-998F-0623EB860C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13"/>
            <a:stretch/>
          </p:blipFill>
          <p:spPr bwMode="auto">
            <a:xfrm>
              <a:off x="1633537" y="2492896"/>
              <a:ext cx="5876925" cy="198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74836C2C-B6E3-4EA6-96E7-1617DF7DF334}"/>
                </a:ext>
              </a:extLst>
            </p:cNvPr>
            <p:cNvSpPr/>
            <p:nvPr/>
          </p:nvSpPr>
          <p:spPr bwMode="auto">
            <a:xfrm rot="18962614">
              <a:off x="3098010" y="2447228"/>
              <a:ext cx="2284380" cy="1364762"/>
            </a:xfrm>
            <a:prstGeom prst="triangle">
              <a:avLst>
                <a:gd name="adj" fmla="val 57646"/>
              </a:avLst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D1493FA3-58B0-4293-940D-62C8F47F56A6}"/>
                </a:ext>
              </a:extLst>
            </p:cNvPr>
            <p:cNvSpPr/>
            <p:nvPr/>
          </p:nvSpPr>
          <p:spPr bwMode="auto">
            <a:xfrm rot="18962614" flipV="1">
              <a:off x="3891449" y="3502103"/>
              <a:ext cx="2284420" cy="917427"/>
            </a:xfrm>
            <a:prstGeom prst="triangle">
              <a:avLst>
                <a:gd name="adj" fmla="val 58415"/>
              </a:avLst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02A4096C-BC92-4BD6-8E45-6C185096CDE8}"/>
                </a:ext>
              </a:extLst>
            </p:cNvPr>
            <p:cNvSpPr/>
            <p:nvPr/>
          </p:nvSpPr>
          <p:spPr bwMode="auto">
            <a:xfrm rot="18818843">
              <a:off x="4983102" y="2477080"/>
              <a:ext cx="2259319" cy="1315157"/>
            </a:xfrm>
            <a:prstGeom prst="triangle">
              <a:avLst>
                <a:gd name="adj" fmla="val 61305"/>
              </a:avLst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E0005B06-D737-4D42-BEEE-09DB4D3A8B60}"/>
                </a:ext>
              </a:extLst>
            </p:cNvPr>
            <p:cNvSpPr/>
            <p:nvPr/>
          </p:nvSpPr>
          <p:spPr bwMode="auto">
            <a:xfrm rot="18818843" flipV="1">
              <a:off x="5800174" y="3446298"/>
              <a:ext cx="2254968" cy="937463"/>
            </a:xfrm>
            <a:prstGeom prst="triangle">
              <a:avLst>
                <a:gd name="adj" fmla="val 54304"/>
              </a:avLst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7A9A448-DC45-4B2E-91EC-B735FB3321CD}"/>
              </a:ext>
            </a:extLst>
          </p:cNvPr>
          <p:cNvSpPr txBox="1"/>
          <p:nvPr/>
        </p:nvSpPr>
        <p:spPr>
          <a:xfrm>
            <a:off x="4307312" y="3861048"/>
            <a:ext cx="1005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naïve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C81A83D-D13F-4EAE-8A67-484B5D68AE74}"/>
              </a:ext>
            </a:extLst>
          </p:cNvPr>
          <p:cNvSpPr txBox="1"/>
          <p:nvPr/>
        </p:nvSpPr>
        <p:spPr>
          <a:xfrm>
            <a:off x="5982610" y="3901930"/>
            <a:ext cx="1348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perspective-corrected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1FE668C0-5B66-4B2B-A1D1-2B219DF0F4C7}"/>
              </a:ext>
            </a:extLst>
          </p:cNvPr>
          <p:cNvSpPr/>
          <p:nvPr/>
        </p:nvSpPr>
        <p:spPr bwMode="auto">
          <a:xfrm>
            <a:off x="3896544" y="1985900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CDB7EDBA-C0DB-4E9E-A486-5979AC8B0348}"/>
              </a:ext>
            </a:extLst>
          </p:cNvPr>
          <p:cNvSpPr/>
          <p:nvPr/>
        </p:nvSpPr>
        <p:spPr bwMode="auto">
          <a:xfrm>
            <a:off x="3904164" y="3883280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66275A5-25E7-49D4-8BC1-B1B362E3E28B}"/>
              </a:ext>
            </a:extLst>
          </p:cNvPr>
          <p:cNvSpPr/>
          <p:nvPr/>
        </p:nvSpPr>
        <p:spPr bwMode="auto">
          <a:xfrm>
            <a:off x="5511984" y="2305940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129AEFF6-378C-4EC6-9909-F9C9D0DD479C}"/>
              </a:ext>
            </a:extLst>
          </p:cNvPr>
          <p:cNvSpPr/>
          <p:nvPr/>
        </p:nvSpPr>
        <p:spPr bwMode="auto">
          <a:xfrm>
            <a:off x="4353744" y="2641220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7AD96C9-67D1-467F-9ADD-EE444AFA3B60}"/>
              </a:ext>
            </a:extLst>
          </p:cNvPr>
          <p:cNvCxnSpPr>
            <a:cxnSpLocks/>
          </p:cNvCxnSpPr>
          <p:nvPr/>
        </p:nvCxnSpPr>
        <p:spPr bwMode="auto">
          <a:xfrm>
            <a:off x="3967480" y="2055616"/>
            <a:ext cx="462280" cy="66040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4A3C74BA-9E7E-4EC2-88A1-37B4426479EB}"/>
              </a:ext>
            </a:extLst>
          </p:cNvPr>
          <p:cNvCxnSpPr>
            <a:cxnSpLocks/>
          </p:cNvCxnSpPr>
          <p:nvPr/>
        </p:nvCxnSpPr>
        <p:spPr bwMode="auto">
          <a:xfrm flipV="1">
            <a:off x="3962400" y="2710936"/>
            <a:ext cx="462280" cy="125476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78268BBD-4D47-457C-A611-130669B7C3F8}"/>
              </a:ext>
            </a:extLst>
          </p:cNvPr>
          <p:cNvCxnSpPr>
            <a:cxnSpLocks/>
          </p:cNvCxnSpPr>
          <p:nvPr/>
        </p:nvCxnSpPr>
        <p:spPr bwMode="auto">
          <a:xfrm flipV="1">
            <a:off x="4429760" y="2380736"/>
            <a:ext cx="1163320" cy="33020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E65A5DB-7D3E-49C2-9FFE-D8C7AEF100BE}"/>
              </a:ext>
            </a:extLst>
          </p:cNvPr>
          <p:cNvSpPr txBox="1"/>
          <p:nvPr/>
        </p:nvSpPr>
        <p:spPr>
          <a:xfrm>
            <a:off x="6234751" y="2524197"/>
            <a:ext cx="238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0E894C7-F095-4BC5-B7E1-B3212864F673}"/>
              </a:ext>
            </a:extLst>
          </p:cNvPr>
          <p:cNvSpPr txBox="1"/>
          <p:nvPr/>
        </p:nvSpPr>
        <p:spPr>
          <a:xfrm>
            <a:off x="3441701" y="1820617"/>
            <a:ext cx="50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CA5E32C-6646-4907-9DA0-31C6242D8351}"/>
              </a:ext>
            </a:extLst>
          </p:cNvPr>
          <p:cNvSpPr txBox="1"/>
          <p:nvPr/>
        </p:nvSpPr>
        <p:spPr>
          <a:xfrm>
            <a:off x="3464561" y="3733237"/>
            <a:ext cx="50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9BD1855-8F97-4061-9D8C-A5E157EB2008}"/>
              </a:ext>
            </a:extLst>
          </p:cNvPr>
          <p:cNvSpPr txBox="1"/>
          <p:nvPr/>
        </p:nvSpPr>
        <p:spPr>
          <a:xfrm>
            <a:off x="5339081" y="1934917"/>
            <a:ext cx="50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FA6F94F-6660-4EC3-BB14-1BEA3DB9A50D}"/>
              </a:ext>
            </a:extLst>
          </p:cNvPr>
          <p:cNvSpPr txBox="1"/>
          <p:nvPr/>
        </p:nvSpPr>
        <p:spPr>
          <a:xfrm>
            <a:off x="4371315" y="2708407"/>
            <a:ext cx="50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59624EE-7432-4A16-B969-F3343AC4A8F2}"/>
              </a:ext>
            </a:extLst>
          </p:cNvPr>
          <p:cNvSpPr txBox="1"/>
          <p:nvPr/>
        </p:nvSpPr>
        <p:spPr>
          <a:xfrm>
            <a:off x="4302384" y="2272697"/>
            <a:ext cx="50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CD839D7-D4DF-497E-8242-CDC72D37AAAE}"/>
              </a:ext>
            </a:extLst>
          </p:cNvPr>
          <p:cNvSpPr txBox="1"/>
          <p:nvPr/>
        </p:nvSpPr>
        <p:spPr>
          <a:xfrm>
            <a:off x="3921384" y="2585117"/>
            <a:ext cx="50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000" b="1" baseline="-25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90714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73A7DF-24BC-4C18-BAA7-1FFBD2B03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 Shading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EA07D8-F8BC-4688-A6CB-E30F20FBF8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Interpolate vertex normals to smooth out edges</a:t>
            </a:r>
          </a:p>
        </p:txBody>
      </p:sp>
      <p:pic>
        <p:nvPicPr>
          <p:cNvPr id="3074" name="Picture 2" descr="https://www.scratchapixel.com/images/upload/shading-intro/shad-face-normals2.png?">
            <a:extLst>
              <a:ext uri="{FF2B5EF4-FFF2-40B4-BE49-F238E27FC236}">
                <a16:creationId xmlns:a16="http://schemas.microsoft.com/office/drawing/2014/main" id="{62841197-7BD2-4835-87D8-1FE3E88897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" r="3398" b="6338"/>
          <a:stretch/>
        </p:blipFill>
        <p:spPr bwMode="auto">
          <a:xfrm>
            <a:off x="2123728" y="1856690"/>
            <a:ext cx="5184576" cy="189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D2E7AD2-4687-482E-AF18-DD7C8CDBB1AD}"/>
              </a:ext>
            </a:extLst>
          </p:cNvPr>
          <p:cNvSpPr/>
          <p:nvPr/>
        </p:nvSpPr>
        <p:spPr>
          <a:xfrm>
            <a:off x="289420" y="6570435"/>
            <a:ext cx="7594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source: https://www.scratchapixel.com/lessons/3d-basic-rendering/introduction-to-shading/shading-normals</a:t>
            </a:r>
          </a:p>
        </p:txBody>
      </p:sp>
      <p:pic>
        <p:nvPicPr>
          <p:cNvPr id="3076" name="Picture 4" descr="https://www.scratchapixel.com/images/upload/shading-intro/shad-face-normals3.png?">
            <a:extLst>
              <a:ext uri="{FF2B5EF4-FFF2-40B4-BE49-F238E27FC236}">
                <a16:creationId xmlns:a16="http://schemas.microsoft.com/office/drawing/2014/main" id="{EA208C40-E9BC-4B61-8A53-27B1E6CDB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817" b="85634" l="10448" r="90746">
                        <a14:foregroundMark x1="15075" y1="34648" x2="38358" y2="76056"/>
                        <a14:foregroundMark x1="15970" y1="29859" x2="12239" y2="43380"/>
                        <a14:foregroundMark x1="12239" y1="43380" x2="12090" y2="58028"/>
                        <a14:foregroundMark x1="12090" y1="58028" x2="19403" y2="82254"/>
                        <a14:foregroundMark x1="21493" y1="23380" x2="14478" y2="29859"/>
                        <a14:foregroundMark x1="14478" y1="29859" x2="9552" y2="41408"/>
                        <a14:foregroundMark x1="9552" y1="41408" x2="8955" y2="56056"/>
                        <a14:foregroundMark x1="8955" y1="56056" x2="10448" y2="69859"/>
                        <a14:foregroundMark x1="10448" y1="69859" x2="13134" y2="76056"/>
                        <a14:foregroundMark x1="29552" y1="27606" x2="37015" y2="34648"/>
                        <a14:foregroundMark x1="37015" y1="34648" x2="41493" y2="46197"/>
                        <a14:foregroundMark x1="41493" y1="46197" x2="41045" y2="61127"/>
                        <a14:foregroundMark x1="41045" y1="61127" x2="30448" y2="83380"/>
                        <a14:foregroundMark x1="30448" y1="83380" x2="22836" y2="85352"/>
                        <a14:foregroundMark x1="22836" y1="85352" x2="18209" y2="80000"/>
                        <a14:foregroundMark x1="42985" y1="56901" x2="39254" y2="70704"/>
                        <a14:foregroundMark x1="39254" y1="70704" x2="38657" y2="75211"/>
                        <a14:foregroundMark x1="40896" y1="48732" x2="37910" y2="35211"/>
                        <a14:foregroundMark x1="37910" y1="35211" x2="42537" y2="48169"/>
                        <a14:foregroundMark x1="42537" y1="48169" x2="38955" y2="35211"/>
                        <a14:foregroundMark x1="38955" y1="35211" x2="40000" y2="37465"/>
                        <a14:foregroundMark x1="61940" y1="50423" x2="78209" y2="65915"/>
                        <a14:foregroundMark x1="78209" y1="65915" x2="78955" y2="65915"/>
                        <a14:foregroundMark x1="82985" y1="46197" x2="88657" y2="55493"/>
                        <a14:foregroundMark x1="88657" y1="55493" x2="88657" y2="55211"/>
                        <a14:foregroundMark x1="77910" y1="26479" x2="68657" y2="22817"/>
                        <a14:foregroundMark x1="72537" y1="82817" x2="75821" y2="85915"/>
                        <a14:foregroundMark x1="90448" y1="46761" x2="90746" y2="58592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21" t="18802" r="6621" b="6521"/>
          <a:stretch/>
        </p:blipFill>
        <p:spPr bwMode="auto">
          <a:xfrm>
            <a:off x="2375756" y="3891128"/>
            <a:ext cx="4392488" cy="200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D544122-465A-4349-8BFA-73CE7E066D62}"/>
              </a:ext>
            </a:extLst>
          </p:cNvPr>
          <p:cNvSpPr txBox="1"/>
          <p:nvPr/>
        </p:nvSpPr>
        <p:spPr>
          <a:xfrm>
            <a:off x="4684006" y="5833120"/>
            <a:ext cx="2281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with smooth shading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AB75CEF-D0AF-4385-9676-801D93165037}"/>
              </a:ext>
            </a:extLst>
          </p:cNvPr>
          <p:cNvSpPr txBox="1"/>
          <p:nvPr/>
        </p:nvSpPr>
        <p:spPr>
          <a:xfrm>
            <a:off x="2209828" y="5833120"/>
            <a:ext cx="2281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without smooth shading</a:t>
            </a:r>
          </a:p>
        </p:txBody>
      </p:sp>
    </p:spTree>
    <p:extLst>
      <p:ext uri="{BB962C8B-B14F-4D97-AF65-F5344CB8AC3E}">
        <p14:creationId xmlns:p14="http://schemas.microsoft.com/office/powerpoint/2010/main" val="1218861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BD0357-E23B-4BB9-8799-55621089B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Implementation (1/</a:t>
            </a:r>
            <a:r>
              <a:rPr lang="en-US" altLang="zh-TW" dirty="0"/>
              <a:t>3</a:t>
            </a:r>
            <a:r>
              <a:rPr lang="en-US" dirty="0"/>
              <a:t>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718C9-B755-4FE5-AD2D-68DC37683E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6088" y="1268760"/>
            <a:ext cx="8496944" cy="5121880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We implemented</a:t>
            </a:r>
            <a:r>
              <a:rPr lang="en-US" b="1" dirty="0"/>
              <a:t> the rasterization-based rendering in Python </a:t>
            </a:r>
            <a:br>
              <a:rPr lang="en-US" b="1" dirty="0"/>
            </a:br>
            <a:r>
              <a:rPr lang="en-US" dirty="0"/>
              <a:t>before implementing hardware kernel with C++/HLS</a:t>
            </a:r>
          </a:p>
          <a:p>
            <a:r>
              <a:rPr lang="en-US" b="1" dirty="0"/>
              <a:t>Performance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640x480, ~0.2fps on Intel Core i7 @3GHz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5998DE-28A9-40F8-BA25-7195521AF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7" y="3068960"/>
            <a:ext cx="4176466" cy="31297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7497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BD0357-E23B-4BB9-8799-55621089B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Implementation (2/</a:t>
            </a:r>
            <a:r>
              <a:rPr lang="en-US" altLang="zh-TW" dirty="0"/>
              <a:t>3</a:t>
            </a:r>
            <a:r>
              <a:rPr lang="en-US" dirty="0"/>
              <a:t>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718C9-B755-4FE5-AD2D-68DC37683E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6088" y="1268760"/>
            <a:ext cx="8496944" cy="5121880"/>
          </a:xfrm>
        </p:spPr>
        <p:txBody>
          <a:bodyPr/>
          <a:lstStyle/>
          <a:p>
            <a:r>
              <a:rPr lang="en-US" b="1" dirty="0"/>
              <a:t>Example scene 1</a:t>
            </a:r>
            <a:r>
              <a:rPr lang="en-US" dirty="0"/>
              <a:t>: cast shadow, no texture, no smooth shading</a:t>
            </a:r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b="1" dirty="0"/>
              <a:t>Example Scene 2</a:t>
            </a:r>
            <a:r>
              <a:rPr lang="en-US" dirty="0"/>
              <a:t>: texture mapping, smooth shading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458B72-7748-4A09-80C9-5D0F0EBB3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44" y="1798400"/>
            <a:ext cx="1728192" cy="1725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CA89204-09EF-431F-9000-B267BF02B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399" y="1792918"/>
            <a:ext cx="2311815" cy="17309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C441F1A-45B5-4BF2-977E-321CEE315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397" y="1792918"/>
            <a:ext cx="2313741" cy="17309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B81B22A-328E-4D95-B0BC-2C5220882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944" y="4232715"/>
            <a:ext cx="1728192" cy="17200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384D651-FA3B-4148-9F8A-6A297412E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905" y="4232715"/>
            <a:ext cx="2313741" cy="17200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A6E97A0-A3BA-4BE0-B9DA-36FFD6918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5415" y="4232715"/>
            <a:ext cx="2311815" cy="17200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69285F2-D74B-4230-9E3D-A55D3E0DFA04}"/>
              </a:ext>
            </a:extLst>
          </p:cNvPr>
          <p:cNvSpPr txBox="1"/>
          <p:nvPr/>
        </p:nvSpPr>
        <p:spPr>
          <a:xfrm>
            <a:off x="1233960" y="5939119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shadow map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CBB5A00-3125-406E-9D2D-30DEFF41F5FD}"/>
              </a:ext>
            </a:extLst>
          </p:cNvPr>
          <p:cNvSpPr txBox="1"/>
          <p:nvPr/>
        </p:nvSpPr>
        <p:spPr>
          <a:xfrm>
            <a:off x="3576695" y="5939119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shadow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39E7078-6C28-4E98-BA6D-F558881F674D}"/>
              </a:ext>
            </a:extLst>
          </p:cNvPr>
          <p:cNvSpPr txBox="1"/>
          <p:nvPr/>
        </p:nvSpPr>
        <p:spPr>
          <a:xfrm>
            <a:off x="6211242" y="5939119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render result</a:t>
            </a:r>
          </a:p>
        </p:txBody>
      </p:sp>
    </p:spTree>
    <p:extLst>
      <p:ext uri="{BB962C8B-B14F-4D97-AF65-F5344CB8AC3E}">
        <p14:creationId xmlns:p14="http://schemas.microsoft.com/office/powerpoint/2010/main" val="4273623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5BF9F6-9564-4257-9D71-E61659DC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Implementation (</a:t>
            </a:r>
            <a:r>
              <a:rPr lang="en-US" altLang="zh-TW" dirty="0"/>
              <a:t>3</a:t>
            </a:r>
            <a:r>
              <a:rPr lang="en-US" dirty="0"/>
              <a:t>/</a:t>
            </a:r>
            <a:r>
              <a:rPr lang="en-US" altLang="zh-TW" dirty="0"/>
              <a:t>3</a:t>
            </a:r>
            <a:r>
              <a:rPr lang="en-US" dirty="0"/>
              <a:t>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95AFFC-6739-4406-BDF7-4F8299F525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b="1" dirty="0"/>
              <a:t>Comparison: smooth shading</a:t>
            </a:r>
            <a:endParaRPr 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42361D5-7579-451C-8DF9-DC247658F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1894798"/>
            <a:ext cx="3093278" cy="23131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C0EA119-4103-4EB6-812F-48596A502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38" y="1894798"/>
            <a:ext cx="3108983" cy="23131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39B0085-62CD-4F00-A021-FAD4AC74CA6A}"/>
              </a:ext>
            </a:extLst>
          </p:cNvPr>
          <p:cNvSpPr/>
          <p:nvPr/>
        </p:nvSpPr>
        <p:spPr bwMode="auto">
          <a:xfrm>
            <a:off x="5685326" y="2889141"/>
            <a:ext cx="736048" cy="50671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90970C4-DBAE-4C68-A2D0-ACC73BE49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35" t="40206" r="44351" b="35847"/>
          <a:stretch/>
        </p:blipFill>
        <p:spPr>
          <a:xfrm>
            <a:off x="5388344" y="4694916"/>
            <a:ext cx="1983808" cy="136569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45F179D-FF89-4906-A160-361545E19C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46" t="43234" r="51079" b="34861"/>
          <a:stretch/>
        </p:blipFill>
        <p:spPr>
          <a:xfrm>
            <a:off x="1561136" y="4694916"/>
            <a:ext cx="1983808" cy="136569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F2C2D0C-355D-4BEA-BE82-44ECCED084DA}"/>
              </a:ext>
            </a:extLst>
          </p:cNvPr>
          <p:cNvSpPr/>
          <p:nvPr/>
        </p:nvSpPr>
        <p:spPr bwMode="auto">
          <a:xfrm>
            <a:off x="1861928" y="2894856"/>
            <a:ext cx="736048" cy="50671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042F275-B195-44B5-879E-D27F78284639}"/>
              </a:ext>
            </a:extLst>
          </p:cNvPr>
          <p:cNvCxnSpPr>
            <a:cxnSpLocks/>
          </p:cNvCxnSpPr>
          <p:nvPr/>
        </p:nvCxnSpPr>
        <p:spPr bwMode="auto">
          <a:xfrm flipH="1">
            <a:off x="1551940" y="3401568"/>
            <a:ext cx="309988" cy="1287272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BAA6C292-59BD-4F60-BF80-0B7CC429F827}"/>
              </a:ext>
            </a:extLst>
          </p:cNvPr>
          <p:cNvCxnSpPr>
            <a:cxnSpLocks/>
          </p:cNvCxnSpPr>
          <p:nvPr/>
        </p:nvCxnSpPr>
        <p:spPr bwMode="auto">
          <a:xfrm>
            <a:off x="2600960" y="3393440"/>
            <a:ext cx="949960" cy="128524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652CFB5-DB4D-42DE-B3FB-44CF718E5E2B}"/>
              </a:ext>
            </a:extLst>
          </p:cNvPr>
          <p:cNvSpPr txBox="1"/>
          <p:nvPr/>
        </p:nvSpPr>
        <p:spPr>
          <a:xfrm>
            <a:off x="1412300" y="6042845"/>
            <a:ext cx="2281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with smooth shading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CB55279-437F-4E62-B02E-A77B9D1A554B}"/>
              </a:ext>
            </a:extLst>
          </p:cNvPr>
          <p:cNvSpPr txBox="1"/>
          <p:nvPr/>
        </p:nvSpPr>
        <p:spPr>
          <a:xfrm>
            <a:off x="5239508" y="6042845"/>
            <a:ext cx="2281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without smooth shading</a:t>
            </a: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660DDE25-79EA-4926-89DC-1545CF1924CD}"/>
              </a:ext>
            </a:extLst>
          </p:cNvPr>
          <p:cNvCxnSpPr>
            <a:cxnSpLocks/>
          </p:cNvCxnSpPr>
          <p:nvPr/>
        </p:nvCxnSpPr>
        <p:spPr bwMode="auto">
          <a:xfrm flipH="1">
            <a:off x="5374132" y="3401568"/>
            <a:ext cx="309988" cy="1287272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F4673D0F-2A01-42FE-B11A-09A18B3341D3}"/>
              </a:ext>
            </a:extLst>
          </p:cNvPr>
          <p:cNvCxnSpPr>
            <a:cxnSpLocks/>
          </p:cNvCxnSpPr>
          <p:nvPr/>
        </p:nvCxnSpPr>
        <p:spPr bwMode="auto">
          <a:xfrm>
            <a:off x="6423152" y="3393440"/>
            <a:ext cx="949960" cy="128524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31640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299051-B672-4C40-87BD-EDC31BCDF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B552B8-2FC5-451F-B6C0-7F579B4D4AB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Introduction</a:t>
            </a:r>
          </a:p>
          <a:p>
            <a:pPr eaLnBrk="1" hangingPunct="1">
              <a:defRPr/>
            </a:pP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Algorithm Overview</a:t>
            </a:r>
          </a:p>
          <a:p>
            <a:pPr eaLnBrk="1" hangingPunct="1">
              <a:defRPr/>
            </a:pPr>
            <a:r>
              <a:rPr lang="en-US" altLang="zh-TW" b="1" dirty="0">
                <a:ea typeface="ＭＳ Ｐゴシック" pitchFamily="34" charset="-128"/>
              </a:rPr>
              <a:t>Kernel Implementation</a:t>
            </a:r>
          </a:p>
          <a:p>
            <a:pPr eaLnBrk="1" hangingPunct="1">
              <a:defRPr/>
            </a:pP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Design Optimization</a:t>
            </a:r>
          </a:p>
          <a:p>
            <a:pPr eaLnBrk="1" hangingPunct="1">
              <a:defRPr/>
            </a:pP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System Integration</a:t>
            </a:r>
          </a:p>
          <a:p>
            <a:pPr eaLnBrk="1" hangingPunct="1">
              <a:defRPr/>
            </a:pP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542120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B74912-65C5-41E3-B6FD-C160A9D2F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Interface Design (</a:t>
            </a:r>
            <a:r>
              <a:rPr lang="en-US" altLang="zh-TW" dirty="0"/>
              <a:t>1</a:t>
            </a:r>
            <a:r>
              <a:rPr lang="en-US" dirty="0"/>
              <a:t>/2)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11DA64-F2CD-4127-B76B-C54616D1904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64-bit AXI4-Stream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for data input and output</a:t>
            </a:r>
            <a:endParaRPr lang="en-US" altLang="zh-TW" dirty="0"/>
          </a:p>
          <a:p>
            <a:pPr lvl="1"/>
            <a:r>
              <a:rPr lang="en-US" dirty="0"/>
              <a:t>2 </a:t>
            </a:r>
            <a:r>
              <a:rPr lang="en-US" dirty="0">
                <a:latin typeface="Consolas" panose="020B0609020204030204" pitchFamily="49" charset="0"/>
              </a:rPr>
              <a:t>float</a:t>
            </a:r>
            <a:r>
              <a:rPr lang="en-US" dirty="0"/>
              <a:t>s per cycle</a:t>
            </a:r>
          </a:p>
          <a:p>
            <a:pPr lvl="3"/>
            <a:endParaRPr lang="en-US" dirty="0"/>
          </a:p>
          <a:p>
            <a:r>
              <a:rPr lang="en-US" dirty="0"/>
              <a:t>Each face is represented by </a:t>
            </a:r>
            <a:r>
              <a:rPr lang="en-US" b="1" dirty="0"/>
              <a:t>24 </a:t>
            </a:r>
            <a:r>
              <a:rPr lang="en-US" dirty="0">
                <a:latin typeface="Consolas" panose="020B0609020204030204" pitchFamily="49" charset="0"/>
              </a:rPr>
              <a:t>float</a:t>
            </a:r>
            <a:r>
              <a:rPr lang="en-US" dirty="0"/>
              <a:t>s</a:t>
            </a:r>
          </a:p>
          <a:p>
            <a:pPr lvl="1"/>
            <a:r>
              <a:rPr lang="en-US" dirty="0"/>
              <a:t>3 vertices per face</a:t>
            </a:r>
          </a:p>
          <a:p>
            <a:pPr lvl="2"/>
            <a:r>
              <a:rPr lang="en-US" dirty="0"/>
              <a:t>3 coordinates (x, y, z) </a:t>
            </a:r>
          </a:p>
          <a:p>
            <a:pPr lvl="2"/>
            <a:r>
              <a:rPr lang="en-US" dirty="0"/>
              <a:t>3 normal vector (</a:t>
            </a:r>
            <a:r>
              <a:rPr lang="en-US" dirty="0" err="1"/>
              <a:t>nx</a:t>
            </a:r>
            <a:r>
              <a:rPr lang="en-US" dirty="0"/>
              <a:t>, </a:t>
            </a:r>
            <a:r>
              <a:rPr lang="en-US" dirty="0" err="1"/>
              <a:t>ny</a:t>
            </a:r>
            <a:r>
              <a:rPr lang="en-US" dirty="0"/>
              <a:t>, </a:t>
            </a:r>
            <a:r>
              <a:rPr lang="en-US" dirty="0" err="1"/>
              <a:t>nz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2 texture coordinates (</a:t>
            </a:r>
            <a:r>
              <a:rPr lang="en-US" dirty="0" err="1"/>
              <a:t>tx</a:t>
            </a:r>
            <a:r>
              <a:rPr lang="en-US" dirty="0"/>
              <a:t>, ty)</a:t>
            </a:r>
          </a:p>
          <a:p>
            <a:pPr lvl="1"/>
            <a:r>
              <a:rPr lang="en-US" b="1" dirty="0"/>
              <a:t>12 cycles per face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92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C13471-FDC7-4F91-9F05-DC6FE84A4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Interface Design (</a:t>
            </a:r>
            <a:r>
              <a:rPr lang="en-US" altLang="zh-TW" dirty="0"/>
              <a:t>2</a:t>
            </a:r>
            <a:r>
              <a:rPr lang="en-US" dirty="0"/>
              <a:t>/2)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2838D8-D6EA-46D2-86FF-0F918E293D3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Register map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F6DBC64-BA10-4174-8FD1-519C9C11F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487715"/>
              </p:ext>
            </p:extLst>
          </p:nvPr>
        </p:nvGraphicFramePr>
        <p:xfrm>
          <a:off x="762000" y="1811680"/>
          <a:ext cx="7650480" cy="4251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25454">
                  <a:extLst>
                    <a:ext uri="{9D8B030D-6E8A-4147-A177-3AD203B41FA5}">
                      <a16:colId xmlns:a16="http://schemas.microsoft.com/office/drawing/2014/main" val="2226353191"/>
                    </a:ext>
                  </a:extLst>
                </a:gridCol>
                <a:gridCol w="1315359">
                  <a:extLst>
                    <a:ext uri="{9D8B030D-6E8A-4147-A177-3AD203B41FA5}">
                      <a16:colId xmlns:a16="http://schemas.microsoft.com/office/drawing/2014/main" val="2090648674"/>
                    </a:ext>
                  </a:extLst>
                </a:gridCol>
                <a:gridCol w="5109667">
                  <a:extLst>
                    <a:ext uri="{9D8B030D-6E8A-4147-A177-3AD203B41FA5}">
                      <a16:colId xmlns:a16="http://schemas.microsoft.com/office/drawing/2014/main" val="191604479"/>
                    </a:ext>
                  </a:extLst>
                </a:gridCol>
              </a:tblGrid>
              <a:tr h="139040">
                <a:tc>
                  <a:txBody>
                    <a:bodyPr/>
                    <a:lstStyle/>
                    <a:p>
                      <a:r>
                        <a:rPr lang="en-US" sz="1600" b="1" dirty="0"/>
                        <a:t>Offset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48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/>
                        <a:t>ap_control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Kernel start/done/idle/ready 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71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0x10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Operating mode (0: reset, 1: texture, 2: mesh in, </a:t>
                      </a:r>
                    </a:p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                             3: frame out, 4: transform)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533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0x18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/>
                        <a:t>num_faces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Number of faces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55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0x80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/>
                        <a:t>obj_scale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Geometric transform object 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022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0x88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/>
                        <a:t>texture_id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Texture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569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0x40~0x7f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transform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Geometric transform matrix (3x4)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9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0x90~0x9f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/>
                        <a:t>lnorm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Light direction vector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79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0xa0~0xaf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/>
                        <a:t>cam_scale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Camera projection 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966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0xb0~0xbf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/>
                        <a:t>cam_offset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Camera projection offset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53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0xc0~0xc7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/>
                        <a:t>frameh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Frame height 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27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7930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B234F1-2D3C-4C56-92A4-708BD71BA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Operating Modes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1A6DA2-B675-4E0F-BB31-850C42F40B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Mode 0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: reset</a:t>
            </a:r>
          </a:p>
          <a:p>
            <a:pPr lvl="1"/>
            <a:r>
              <a:rPr lang="en-US" dirty="0"/>
              <a:t>Reset frame buffer, depth buffer, and texture buffer</a:t>
            </a:r>
          </a:p>
          <a:p>
            <a:pPr lvl="3"/>
            <a:endParaRPr lang="en-US" dirty="0"/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Mode 1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: load texture</a:t>
            </a:r>
          </a:p>
          <a:p>
            <a:pPr lvl="1"/>
            <a:r>
              <a:rPr lang="en-US" dirty="0"/>
              <a:t>Load texture data (up to four textures)</a:t>
            </a:r>
          </a:p>
          <a:p>
            <a:pPr lvl="1"/>
            <a:r>
              <a:rPr lang="en-US" b="1" dirty="0"/>
              <a:t>Input</a:t>
            </a:r>
            <a:r>
              <a:rPr lang="en-US" dirty="0"/>
              <a:t>: 2 RGBX pixels per cycle, total 64x64 pixels</a:t>
            </a:r>
          </a:p>
          <a:p>
            <a:pPr lvl="3"/>
            <a:endParaRPr lang="en-US" dirty="0"/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Mode 2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: mesh stream in and rasterize</a:t>
            </a:r>
          </a:p>
          <a:p>
            <a:pPr lvl="1"/>
            <a:r>
              <a:rPr lang="en-US" dirty="0"/>
              <a:t>Load face data and render a tile of frame</a:t>
            </a:r>
          </a:p>
          <a:p>
            <a:pPr lvl="1"/>
            <a:r>
              <a:rPr lang="en-US" dirty="0"/>
              <a:t>2 floats per cycle, total 24 floats per face</a:t>
            </a:r>
          </a:p>
          <a:p>
            <a:pPr lvl="1"/>
            <a:r>
              <a:rPr lang="en-US" b="1" dirty="0"/>
              <a:t>Input</a:t>
            </a:r>
            <a:r>
              <a:rPr lang="en-US" dirty="0"/>
              <a:t>: (tx</a:t>
            </a:r>
            <a:r>
              <a:rPr lang="en-US" baseline="-25000" dirty="0"/>
              <a:t>0</a:t>
            </a:r>
            <a:r>
              <a:rPr lang="en-US" dirty="0"/>
              <a:t>, ty</a:t>
            </a:r>
            <a:r>
              <a:rPr lang="en-US" baseline="-25000" dirty="0"/>
              <a:t>0</a:t>
            </a:r>
            <a:r>
              <a:rPr lang="en-US" dirty="0"/>
              <a:t>), (nx</a:t>
            </a:r>
            <a:r>
              <a:rPr lang="en-US" baseline="-25000" dirty="0"/>
              <a:t>0</a:t>
            </a:r>
            <a:r>
              <a:rPr lang="en-US" dirty="0"/>
              <a:t>, ny</a:t>
            </a:r>
            <a:r>
              <a:rPr lang="en-US" baseline="-25000" dirty="0"/>
              <a:t>0</a:t>
            </a:r>
            <a:r>
              <a:rPr lang="en-US" dirty="0"/>
              <a:t>), (nz</a:t>
            </a:r>
            <a:r>
              <a:rPr lang="en-US" baseline="-25000" dirty="0"/>
              <a:t>0</a:t>
            </a:r>
            <a:r>
              <a:rPr lang="en-US" dirty="0"/>
              <a:t>, vx</a:t>
            </a:r>
            <a:r>
              <a:rPr lang="en-US" baseline="-25000" dirty="0"/>
              <a:t>0</a:t>
            </a:r>
            <a:r>
              <a:rPr lang="en-US" dirty="0"/>
              <a:t>), (vy</a:t>
            </a:r>
            <a:r>
              <a:rPr lang="en-US" baseline="-25000" dirty="0"/>
              <a:t>0</a:t>
            </a:r>
            <a:r>
              <a:rPr lang="en-US" dirty="0"/>
              <a:t>, vz</a:t>
            </a:r>
            <a:r>
              <a:rPr lang="en-US" baseline="-25000" dirty="0"/>
              <a:t>0</a:t>
            </a:r>
            <a:r>
              <a:rPr lang="en-US" dirty="0"/>
              <a:t>), (tx</a:t>
            </a:r>
            <a:r>
              <a:rPr lang="en-US" baseline="-25000" dirty="0"/>
              <a:t>0</a:t>
            </a:r>
            <a:r>
              <a:rPr lang="en-US" dirty="0"/>
              <a:t>, ty</a:t>
            </a:r>
            <a:r>
              <a:rPr lang="en-US" baseline="-25000" dirty="0"/>
              <a:t>1</a:t>
            </a:r>
            <a:r>
              <a:rPr lang="en-US" dirty="0"/>
              <a:t>), …</a:t>
            </a:r>
          </a:p>
        </p:txBody>
      </p:sp>
    </p:spTree>
    <p:extLst>
      <p:ext uri="{BB962C8B-B14F-4D97-AF65-F5344CB8AC3E}">
        <p14:creationId xmlns:p14="http://schemas.microsoft.com/office/powerpoint/2010/main" val="387207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41B215-EF30-48AA-8A1D-46A696C5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Operating Modes (2/2)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21A939-C784-4012-8E6D-23C1399D58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Mode 3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: frame out</a:t>
            </a:r>
          </a:p>
          <a:p>
            <a:pPr lvl="1"/>
            <a:r>
              <a:rPr lang="en-US" dirty="0"/>
              <a:t>Store frame buffer to DRAM</a:t>
            </a:r>
          </a:p>
          <a:p>
            <a:pPr lvl="1"/>
            <a:r>
              <a:rPr lang="en-US" b="1" dirty="0"/>
              <a:t>Output</a:t>
            </a:r>
            <a:r>
              <a:rPr lang="en-US" dirty="0"/>
              <a:t>: 2 RGBX pixels per cycle</a:t>
            </a:r>
          </a:p>
          <a:p>
            <a:pPr lvl="2"/>
            <a:endParaRPr lang="en-US" dirty="0"/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Mode 4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: geometric transform</a:t>
            </a:r>
          </a:p>
          <a:p>
            <a:pPr lvl="1"/>
            <a:r>
              <a:rPr lang="en-US" dirty="0"/>
              <a:t>Transform mesh data using a transform matrix</a:t>
            </a:r>
          </a:p>
          <a:p>
            <a:pPr lvl="1"/>
            <a:r>
              <a:rPr lang="en-US" b="1" dirty="0"/>
              <a:t>Input</a:t>
            </a:r>
            <a:r>
              <a:rPr lang="en-US" dirty="0"/>
              <a:t>: 24-float face data (t, n, v)</a:t>
            </a:r>
          </a:p>
          <a:p>
            <a:pPr lvl="1"/>
            <a:r>
              <a:rPr lang="en-US" b="1" dirty="0"/>
              <a:t>Output</a:t>
            </a:r>
            <a:r>
              <a:rPr lang="en-US" dirty="0"/>
              <a:t>: transformed 24-float face data (</a:t>
            </a:r>
            <a:r>
              <a:rPr lang="en-US" dirty="0" err="1"/>
              <a:t>ct</a:t>
            </a:r>
            <a:r>
              <a:rPr lang="en-US" dirty="0"/>
              <a:t>, </a:t>
            </a:r>
            <a:r>
              <a:rPr lang="en-US" dirty="0" err="1"/>
              <a:t>cn</a:t>
            </a:r>
            <a:r>
              <a:rPr lang="en-US" dirty="0"/>
              <a:t>, cv)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203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299051-B672-4C40-87BD-EDC31BCDF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B552B8-2FC5-451F-B6C0-7F579B4D4AB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b="1" dirty="0">
                <a:ea typeface="ＭＳ Ｐゴシック" pitchFamily="34" charset="-128"/>
              </a:rPr>
              <a:t>Introduction</a:t>
            </a:r>
          </a:p>
          <a:p>
            <a:pPr eaLnBrk="1" hangingPunct="1">
              <a:defRPr/>
            </a:pPr>
            <a:r>
              <a:rPr lang="en-US" altLang="zh-TW" b="1" dirty="0">
                <a:ea typeface="ＭＳ Ｐゴシック" pitchFamily="34" charset="-128"/>
              </a:rPr>
              <a:t>Algorithm Overview</a:t>
            </a:r>
          </a:p>
          <a:p>
            <a:pPr eaLnBrk="1" hangingPunct="1">
              <a:defRPr/>
            </a:pPr>
            <a:r>
              <a:rPr lang="en-US" altLang="zh-TW" b="1" dirty="0">
                <a:ea typeface="ＭＳ Ｐゴシック" pitchFamily="34" charset="-128"/>
              </a:rPr>
              <a:t>Kernel Implementation</a:t>
            </a:r>
          </a:p>
          <a:p>
            <a:pPr eaLnBrk="1" hangingPunct="1">
              <a:defRPr/>
            </a:pPr>
            <a:r>
              <a:rPr lang="en-US" altLang="zh-TW" b="1" dirty="0">
                <a:ea typeface="ＭＳ Ｐゴシック" pitchFamily="34" charset="-128"/>
              </a:rPr>
              <a:t>Design Optimization</a:t>
            </a:r>
          </a:p>
          <a:p>
            <a:pPr eaLnBrk="1" hangingPunct="1">
              <a:defRPr/>
            </a:pPr>
            <a:r>
              <a:rPr lang="en-US" altLang="zh-TW" b="1" dirty="0">
                <a:ea typeface="ＭＳ Ｐゴシック" pitchFamily="34" charset="-128"/>
              </a:rPr>
              <a:t>System Integration</a:t>
            </a:r>
          </a:p>
          <a:p>
            <a:pPr eaLnBrk="1" hangingPunct="1">
              <a:defRPr/>
            </a:pPr>
            <a:r>
              <a:rPr lang="en-US" altLang="zh-TW" b="1" dirty="0">
                <a:ea typeface="ＭＳ Ｐゴシック" pitchFamily="34" charset="-128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313880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DB6B3A-6B60-43B7-B3C3-7BE98FF94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Geometric Transform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63A0108-A331-4BFD-9D78-26FEEA2410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5308" y="6046838"/>
            <a:ext cx="8215395" cy="353633"/>
          </a:xfrm>
        </p:spPr>
        <p:txBody>
          <a:bodyPr/>
          <a:lstStyle/>
          <a:p>
            <a:r>
              <a:rPr lang="en-US" sz="2000" dirty="0"/>
              <a:t>Geometric transform is performed once per frame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9CC81C1-A21A-46FD-A929-D085B77EC99B}"/>
              </a:ext>
            </a:extLst>
          </p:cNvPr>
          <p:cNvSpPr/>
          <p:nvPr/>
        </p:nvSpPr>
        <p:spPr>
          <a:xfrm>
            <a:off x="464303" y="1189776"/>
            <a:ext cx="8215394" cy="48705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50" dirty="0">
                <a:latin typeface="Consolas" panose="020B0609020204030204" pitchFamily="49" charset="0"/>
              </a:rPr>
              <a:t>for (int </a:t>
            </a:r>
            <a:r>
              <a:rPr lang="en-US" sz="1350" dirty="0" err="1">
                <a:latin typeface="Consolas" panose="020B0609020204030204" pitchFamily="49" charset="0"/>
              </a:rPr>
              <a:t>i</a:t>
            </a:r>
            <a:r>
              <a:rPr lang="en-US" sz="1350" dirty="0">
                <a:latin typeface="Consolas" panose="020B0609020204030204" pitchFamily="49" charset="0"/>
              </a:rPr>
              <a:t> = 0; </a:t>
            </a:r>
            <a:r>
              <a:rPr lang="en-US" sz="1350" dirty="0" err="1">
                <a:latin typeface="Consolas" panose="020B0609020204030204" pitchFamily="49" charset="0"/>
              </a:rPr>
              <a:t>i</a:t>
            </a:r>
            <a:r>
              <a:rPr lang="en-US" sz="1350" dirty="0">
                <a:latin typeface="Consolas" panose="020B0609020204030204" pitchFamily="49" charset="0"/>
              </a:rPr>
              <a:t> &lt; </a:t>
            </a:r>
            <a:r>
              <a:rPr lang="en-US" sz="1350" dirty="0" err="1">
                <a:latin typeface="Consolas" panose="020B0609020204030204" pitchFamily="49" charset="0"/>
              </a:rPr>
              <a:t>num_faces</a:t>
            </a:r>
            <a:r>
              <a:rPr lang="en-US" sz="1350" dirty="0">
                <a:latin typeface="Consolas" panose="020B0609020204030204" pitchFamily="49" charset="0"/>
              </a:rPr>
              <a:t>; </a:t>
            </a:r>
            <a:r>
              <a:rPr lang="en-US" sz="1350" dirty="0" err="1">
                <a:latin typeface="Consolas" panose="020B0609020204030204" pitchFamily="49" charset="0"/>
              </a:rPr>
              <a:t>i</a:t>
            </a:r>
            <a:r>
              <a:rPr lang="en-US" sz="1350" dirty="0">
                <a:latin typeface="Consolas" panose="020B0609020204030204" pitchFamily="49" charset="0"/>
              </a:rPr>
              <a:t>++) {</a:t>
            </a:r>
          </a:p>
          <a:p>
            <a:r>
              <a:rPr lang="en-US" sz="1350" dirty="0">
                <a:latin typeface="Consolas" panose="020B0609020204030204" pitchFamily="49" charset="0"/>
              </a:rPr>
              <a:t>    </a:t>
            </a:r>
            <a:r>
              <a:rPr lang="en-US" sz="135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#pragma HLS pipeline II=12</a:t>
            </a:r>
          </a:p>
          <a:p>
            <a:r>
              <a:rPr lang="en-US" sz="1350" dirty="0">
                <a:latin typeface="Consolas" panose="020B0609020204030204" pitchFamily="49" charset="0"/>
              </a:rPr>
              <a:t>    apuint64_1_to_half_2(</a:t>
            </a:r>
            <a:r>
              <a:rPr lang="en-US" sz="1350" dirty="0" err="1">
                <a:latin typeface="Consolas" panose="020B0609020204030204" pitchFamily="49" charset="0"/>
              </a:rPr>
              <a:t>stream_input</a:t>
            </a:r>
            <a:r>
              <a:rPr lang="en-US" sz="1350" dirty="0">
                <a:latin typeface="Consolas" panose="020B0609020204030204" pitchFamily="49" charset="0"/>
              </a:rPr>
              <a:t>-&gt;read().data, t0[0], t0[1]);</a:t>
            </a:r>
          </a:p>
          <a:p>
            <a:r>
              <a:rPr lang="en-US" sz="1350" dirty="0">
                <a:latin typeface="Consolas" panose="020B0609020204030204" pitchFamily="49" charset="0"/>
              </a:rPr>
              <a:t>    </a:t>
            </a:r>
            <a:r>
              <a:rPr lang="en-US" sz="135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... stream in 24 floats for each face</a:t>
            </a:r>
          </a:p>
          <a:p>
            <a:r>
              <a:rPr lang="en-US" sz="1350" dirty="0">
                <a:latin typeface="Consolas" panose="020B0609020204030204" pitchFamily="49" charset="0"/>
              </a:rPr>
              <a:t>    apuint64_1_to_half_2(</a:t>
            </a:r>
            <a:r>
              <a:rPr lang="en-US" sz="1350" dirty="0" err="1">
                <a:latin typeface="Consolas" panose="020B0609020204030204" pitchFamily="49" charset="0"/>
              </a:rPr>
              <a:t>stream_input</a:t>
            </a:r>
            <a:r>
              <a:rPr lang="en-US" sz="1350" dirty="0">
                <a:latin typeface="Consolas" panose="020B0609020204030204" pitchFamily="49" charset="0"/>
              </a:rPr>
              <a:t>-&gt;read().data, v2[1], v2[2]);</a:t>
            </a:r>
          </a:p>
          <a:p>
            <a:br>
              <a:rPr lang="en-US" sz="1350" dirty="0">
                <a:latin typeface="Consolas" panose="020B0609020204030204" pitchFamily="49" charset="0"/>
              </a:rPr>
            </a:br>
            <a:r>
              <a:rPr lang="en-US" sz="1350" dirty="0">
                <a:latin typeface="Consolas" panose="020B0609020204030204" pitchFamily="49" charset="0"/>
              </a:rPr>
              <a:t>    </a:t>
            </a:r>
            <a:r>
              <a:rPr lang="en-US" sz="135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matrix_mul_vector</a:t>
            </a:r>
            <a:r>
              <a:rPr lang="en-US" sz="1350" b="1" dirty="0">
                <a:solidFill>
                  <a:srgbClr val="C00000"/>
                </a:solidFill>
                <a:latin typeface="Consolas" panose="020B0609020204030204" pitchFamily="49" charset="0"/>
              </a:rPr>
              <a:t>(0, </a:t>
            </a:r>
            <a:r>
              <a:rPr lang="en-US" sz="135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transform_h</a:t>
            </a:r>
            <a:r>
              <a:rPr lang="en-US" sz="1350" b="1" dirty="0">
                <a:solidFill>
                  <a:srgbClr val="C00000"/>
                </a:solidFill>
                <a:latin typeface="Consolas" panose="020B0609020204030204" pitchFamily="49" charset="0"/>
              </a:rPr>
              <a:t>, </a:t>
            </a:r>
            <a:r>
              <a:rPr lang="en-US" sz="135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obj_scale</a:t>
            </a:r>
            <a:r>
              <a:rPr lang="en-US" sz="1350" b="1" dirty="0">
                <a:solidFill>
                  <a:srgbClr val="C00000"/>
                </a:solidFill>
                <a:latin typeface="Consolas" panose="020B0609020204030204" pitchFamily="49" charset="0"/>
              </a:rPr>
              <a:t>, v0, cv0);</a:t>
            </a:r>
          </a:p>
          <a:p>
            <a:r>
              <a:rPr lang="en-US" sz="1350" b="1" dirty="0">
                <a:latin typeface="Consolas" panose="020B0609020204030204" pitchFamily="49" charset="0"/>
              </a:rPr>
              <a:t>    </a:t>
            </a:r>
            <a:r>
              <a:rPr lang="en-US" sz="135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matrix_mul_vector</a:t>
            </a:r>
            <a:r>
              <a:rPr lang="en-US" sz="1350" b="1" dirty="0">
                <a:solidFill>
                  <a:srgbClr val="C00000"/>
                </a:solidFill>
                <a:latin typeface="Consolas" panose="020B0609020204030204" pitchFamily="49" charset="0"/>
              </a:rPr>
              <a:t>(0, </a:t>
            </a:r>
            <a:r>
              <a:rPr lang="en-US" sz="135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transform_h</a:t>
            </a:r>
            <a:r>
              <a:rPr lang="en-US" sz="1350" b="1" dirty="0">
                <a:solidFill>
                  <a:srgbClr val="C00000"/>
                </a:solidFill>
                <a:latin typeface="Consolas" panose="020B0609020204030204" pitchFamily="49" charset="0"/>
              </a:rPr>
              <a:t>, </a:t>
            </a:r>
            <a:r>
              <a:rPr lang="en-US" sz="135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obj_scale</a:t>
            </a:r>
            <a:r>
              <a:rPr lang="en-US" sz="1350" b="1" dirty="0">
                <a:solidFill>
                  <a:srgbClr val="C00000"/>
                </a:solidFill>
                <a:latin typeface="Consolas" panose="020B0609020204030204" pitchFamily="49" charset="0"/>
              </a:rPr>
              <a:t>, v1, cv1);</a:t>
            </a:r>
          </a:p>
          <a:p>
            <a:r>
              <a:rPr lang="en-US" sz="1350" b="1" dirty="0">
                <a:latin typeface="Consolas" panose="020B0609020204030204" pitchFamily="49" charset="0"/>
              </a:rPr>
              <a:t>    </a:t>
            </a:r>
            <a:r>
              <a:rPr lang="en-US" sz="135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matrix_mul_vector</a:t>
            </a:r>
            <a:r>
              <a:rPr lang="en-US" sz="1350" b="1" dirty="0">
                <a:solidFill>
                  <a:srgbClr val="C00000"/>
                </a:solidFill>
                <a:latin typeface="Consolas" panose="020B0609020204030204" pitchFamily="49" charset="0"/>
              </a:rPr>
              <a:t>(0, </a:t>
            </a:r>
            <a:r>
              <a:rPr lang="en-US" sz="135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transform_h</a:t>
            </a:r>
            <a:r>
              <a:rPr lang="en-US" sz="1350" b="1" dirty="0">
                <a:solidFill>
                  <a:srgbClr val="C00000"/>
                </a:solidFill>
                <a:latin typeface="Consolas" panose="020B0609020204030204" pitchFamily="49" charset="0"/>
              </a:rPr>
              <a:t>, </a:t>
            </a:r>
            <a:r>
              <a:rPr lang="en-US" sz="135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obj_scale</a:t>
            </a:r>
            <a:r>
              <a:rPr lang="en-US" sz="1350" b="1" dirty="0">
                <a:solidFill>
                  <a:srgbClr val="C00000"/>
                </a:solidFill>
                <a:latin typeface="Consolas" panose="020B0609020204030204" pitchFamily="49" charset="0"/>
              </a:rPr>
              <a:t>, v2, cv2);</a:t>
            </a:r>
            <a:br>
              <a:rPr lang="en-US" sz="1350" b="1" dirty="0">
                <a:latin typeface="Consolas" panose="020B0609020204030204" pitchFamily="49" charset="0"/>
              </a:rPr>
            </a:br>
            <a:r>
              <a:rPr lang="en-US" sz="1350" b="1" dirty="0">
                <a:latin typeface="Consolas" panose="020B0609020204030204" pitchFamily="49" charset="0"/>
              </a:rPr>
              <a:t>   </a:t>
            </a:r>
            <a:r>
              <a:rPr lang="en-US" sz="1350" b="1" dirty="0">
                <a:solidFill>
                  <a:srgbClr val="C00000"/>
                </a:solidFill>
                <a:latin typeface="Consolas" panose="020B0609020204030204" pitchFamily="49" charset="0"/>
              </a:rPr>
              <a:t> </a:t>
            </a:r>
            <a:r>
              <a:rPr lang="en-US" sz="135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matrix_mul_vector</a:t>
            </a:r>
            <a:r>
              <a:rPr lang="en-US" sz="1350" b="1" dirty="0">
                <a:solidFill>
                  <a:srgbClr val="C00000"/>
                </a:solidFill>
                <a:latin typeface="Consolas" panose="020B0609020204030204" pitchFamily="49" charset="0"/>
              </a:rPr>
              <a:t>(1, </a:t>
            </a:r>
            <a:r>
              <a:rPr lang="en-US" sz="135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transform_h</a:t>
            </a:r>
            <a:r>
              <a:rPr lang="en-US" sz="1350" b="1" dirty="0">
                <a:solidFill>
                  <a:srgbClr val="C00000"/>
                </a:solidFill>
                <a:latin typeface="Consolas" panose="020B0609020204030204" pitchFamily="49" charset="0"/>
              </a:rPr>
              <a:t>, 1.0, n0, cn0);</a:t>
            </a:r>
          </a:p>
          <a:p>
            <a:r>
              <a:rPr lang="en-US" sz="1350" b="1" dirty="0">
                <a:solidFill>
                  <a:srgbClr val="C00000"/>
                </a:solidFill>
                <a:latin typeface="Consolas" panose="020B0609020204030204" pitchFamily="49" charset="0"/>
              </a:rPr>
              <a:t>    </a:t>
            </a:r>
            <a:r>
              <a:rPr lang="en-US" sz="135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matrix_mul_vector</a:t>
            </a:r>
            <a:r>
              <a:rPr lang="en-US" sz="1350" b="1" dirty="0">
                <a:solidFill>
                  <a:srgbClr val="C00000"/>
                </a:solidFill>
                <a:latin typeface="Consolas" panose="020B0609020204030204" pitchFamily="49" charset="0"/>
              </a:rPr>
              <a:t>(1, </a:t>
            </a:r>
            <a:r>
              <a:rPr lang="en-US" sz="135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transform_h</a:t>
            </a:r>
            <a:r>
              <a:rPr lang="en-US" sz="1350" b="1" dirty="0">
                <a:solidFill>
                  <a:srgbClr val="C00000"/>
                </a:solidFill>
                <a:latin typeface="Consolas" panose="020B0609020204030204" pitchFamily="49" charset="0"/>
              </a:rPr>
              <a:t>, 1.0, n1, cn1);</a:t>
            </a:r>
          </a:p>
          <a:p>
            <a:r>
              <a:rPr lang="en-US" sz="1350" b="1" dirty="0">
                <a:solidFill>
                  <a:srgbClr val="C00000"/>
                </a:solidFill>
                <a:latin typeface="Consolas" panose="020B0609020204030204" pitchFamily="49" charset="0"/>
              </a:rPr>
              <a:t>    </a:t>
            </a:r>
            <a:r>
              <a:rPr lang="en-US" sz="135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matrix_mul_vector</a:t>
            </a:r>
            <a:r>
              <a:rPr lang="en-US" sz="1350" b="1" dirty="0">
                <a:solidFill>
                  <a:srgbClr val="C00000"/>
                </a:solidFill>
                <a:latin typeface="Consolas" panose="020B0609020204030204" pitchFamily="49" charset="0"/>
              </a:rPr>
              <a:t>(1, </a:t>
            </a:r>
            <a:r>
              <a:rPr lang="en-US" sz="135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transform_h</a:t>
            </a:r>
            <a:r>
              <a:rPr lang="en-US" sz="1350" b="1" dirty="0">
                <a:solidFill>
                  <a:srgbClr val="C00000"/>
                </a:solidFill>
                <a:latin typeface="Consolas" panose="020B0609020204030204" pitchFamily="49" charset="0"/>
              </a:rPr>
              <a:t>, 1.0, n2, cn2);</a:t>
            </a:r>
          </a:p>
          <a:p>
            <a:br>
              <a:rPr lang="en-US" sz="1350" dirty="0">
                <a:latin typeface="Consolas" panose="020B0609020204030204" pitchFamily="49" charset="0"/>
              </a:rPr>
            </a:br>
            <a:r>
              <a:rPr lang="en-US" sz="1350" dirty="0">
                <a:latin typeface="Consolas" panose="020B0609020204030204" pitchFamily="49" charset="0"/>
              </a:rPr>
              <a:t>    ct0[0] = t0[0]; ct0[1] = t0[1];</a:t>
            </a:r>
          </a:p>
          <a:p>
            <a:r>
              <a:rPr lang="en-US" sz="1350" dirty="0">
                <a:latin typeface="Consolas" panose="020B0609020204030204" pitchFamily="49" charset="0"/>
              </a:rPr>
              <a:t>    ct1[0] = t1[0]; ct1[1] = t1[1];</a:t>
            </a:r>
          </a:p>
          <a:p>
            <a:r>
              <a:rPr lang="en-US" sz="1350" dirty="0">
                <a:latin typeface="Consolas" panose="020B0609020204030204" pitchFamily="49" charset="0"/>
              </a:rPr>
              <a:t>    ct2[0] = t2[0]; ct2[1] = t2[1];</a:t>
            </a:r>
          </a:p>
          <a:p>
            <a:br>
              <a:rPr lang="en-US" sz="1350" dirty="0">
                <a:latin typeface="Consolas" panose="020B0609020204030204" pitchFamily="49" charset="0"/>
              </a:rPr>
            </a:br>
            <a:r>
              <a:rPr lang="en-US" sz="1350" dirty="0">
                <a:latin typeface="Consolas" panose="020B0609020204030204" pitchFamily="49" charset="0"/>
              </a:rPr>
              <a:t>    float_2_to_apuint64_1(ct0[0], ct0[1], </a:t>
            </a:r>
            <a:r>
              <a:rPr lang="en-US" sz="1350" dirty="0" err="1">
                <a:latin typeface="Consolas" panose="020B0609020204030204" pitchFamily="49" charset="0"/>
              </a:rPr>
              <a:t>stream_data.data</a:t>
            </a:r>
            <a:r>
              <a:rPr lang="en-US" sz="1350" dirty="0">
                <a:latin typeface="Consolas" panose="020B0609020204030204" pitchFamily="49" charset="0"/>
              </a:rPr>
              <a:t>); </a:t>
            </a:r>
          </a:p>
          <a:p>
            <a:r>
              <a:rPr lang="en-US" sz="1350" dirty="0">
                <a:latin typeface="Consolas" panose="020B0609020204030204" pitchFamily="49" charset="0"/>
              </a:rPr>
              <a:t>    </a:t>
            </a:r>
            <a:r>
              <a:rPr lang="en-US" sz="1350" dirty="0" err="1">
                <a:latin typeface="Consolas" panose="020B0609020204030204" pitchFamily="49" charset="0"/>
              </a:rPr>
              <a:t>stream_output</a:t>
            </a:r>
            <a:r>
              <a:rPr lang="en-US" sz="1350" dirty="0">
                <a:latin typeface="Consolas" panose="020B0609020204030204" pitchFamily="49" charset="0"/>
              </a:rPr>
              <a:t>-&gt;write(</a:t>
            </a:r>
            <a:r>
              <a:rPr lang="en-US" sz="1350" dirty="0" err="1">
                <a:latin typeface="Consolas" panose="020B0609020204030204" pitchFamily="49" charset="0"/>
              </a:rPr>
              <a:t>stream_data</a:t>
            </a:r>
            <a:r>
              <a:rPr lang="en-US" sz="135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350" dirty="0">
                <a:latin typeface="Consolas" panose="020B0609020204030204" pitchFamily="49" charset="0"/>
              </a:rPr>
              <a:t>    </a:t>
            </a:r>
            <a:r>
              <a:rPr lang="en-US" sz="135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... stream out 24 floats for each face</a:t>
            </a:r>
          </a:p>
          <a:p>
            <a:r>
              <a:rPr lang="en-US" sz="1350" dirty="0">
                <a:latin typeface="Consolas" panose="020B0609020204030204" pitchFamily="49" charset="0"/>
              </a:rPr>
              <a:t>    float_2_to_apuint64_1(cv2[1], cv2[2], </a:t>
            </a:r>
            <a:r>
              <a:rPr lang="en-US" sz="1350" dirty="0" err="1">
                <a:latin typeface="Consolas" panose="020B0609020204030204" pitchFamily="49" charset="0"/>
              </a:rPr>
              <a:t>stream_data.data</a:t>
            </a:r>
            <a:r>
              <a:rPr lang="en-US" sz="1350" dirty="0">
                <a:latin typeface="Consolas" panose="020B0609020204030204" pitchFamily="49" charset="0"/>
              </a:rPr>
              <a:t>); </a:t>
            </a:r>
          </a:p>
          <a:p>
            <a:r>
              <a:rPr lang="en-US" sz="1350" dirty="0">
                <a:latin typeface="Consolas" panose="020B0609020204030204" pitchFamily="49" charset="0"/>
              </a:rPr>
              <a:t>    </a:t>
            </a:r>
            <a:r>
              <a:rPr lang="en-US" sz="1350" dirty="0" err="1">
                <a:latin typeface="Consolas" panose="020B0609020204030204" pitchFamily="49" charset="0"/>
              </a:rPr>
              <a:t>stream_output</a:t>
            </a:r>
            <a:r>
              <a:rPr lang="en-US" sz="1350" dirty="0">
                <a:latin typeface="Consolas" panose="020B0609020204030204" pitchFamily="49" charset="0"/>
              </a:rPr>
              <a:t>-&gt;write(</a:t>
            </a:r>
            <a:r>
              <a:rPr lang="en-US" sz="1350" dirty="0" err="1">
                <a:latin typeface="Consolas" panose="020B0609020204030204" pitchFamily="49" charset="0"/>
              </a:rPr>
              <a:t>stream_data</a:t>
            </a:r>
            <a:r>
              <a:rPr lang="en-US" sz="135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35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1355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9DC059-EDCE-429E-9092-B64742963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Rasterization (1/2)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54CB33-C81D-46B5-9853-EA1DC2103F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4FBAFE1-2603-4592-B566-3BC789243722}"/>
              </a:ext>
            </a:extLst>
          </p:cNvPr>
          <p:cNvSpPr/>
          <p:nvPr/>
        </p:nvSpPr>
        <p:spPr>
          <a:xfrm>
            <a:off x="320968" y="1230923"/>
            <a:ext cx="8518654" cy="50581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for (int </a:t>
            </a:r>
            <a:r>
              <a:rPr lang="en-US" sz="1200" dirty="0" err="1">
                <a:latin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</a:rPr>
              <a:t> = 0; </a:t>
            </a:r>
            <a:r>
              <a:rPr lang="en-US" sz="1200" dirty="0" err="1">
                <a:latin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</a:rPr>
              <a:t> &lt; </a:t>
            </a:r>
            <a:r>
              <a:rPr lang="en-US" sz="1200" dirty="0" err="1">
                <a:latin typeface="Consolas" panose="020B0609020204030204" pitchFamily="49" charset="0"/>
              </a:rPr>
              <a:t>num_faces</a:t>
            </a:r>
            <a:r>
              <a:rPr lang="en-US" sz="1200" dirty="0">
                <a:latin typeface="Consolas" panose="020B0609020204030204" pitchFamily="49" charset="0"/>
              </a:rPr>
              <a:t>; </a:t>
            </a:r>
            <a:r>
              <a:rPr lang="en-US" sz="1200" dirty="0" err="1">
                <a:latin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</a:rPr>
              <a:t>++) 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   </a:t>
            </a:r>
            <a:r>
              <a:rPr lang="en-US" sz="1200" b="1" dirty="0">
                <a:solidFill>
                  <a:srgbClr val="C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#pragma HLS pipeline II=12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   apuint64_1_to_half_2(</a:t>
            </a:r>
            <a:r>
              <a:rPr lang="en-US" sz="1200" dirty="0" err="1">
                <a:latin typeface="Consolas" panose="020B0609020204030204" pitchFamily="49" charset="0"/>
              </a:rPr>
              <a:t>stream_input</a:t>
            </a:r>
            <a:r>
              <a:rPr lang="en-US" sz="1200" dirty="0">
                <a:latin typeface="Consolas" panose="020B0609020204030204" pitchFamily="49" charset="0"/>
              </a:rPr>
              <a:t>-&gt;read().data, ct0[0], ct0[1]);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// ... stream in 24 floats for each face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    apuint64_1_to_half_2(</a:t>
            </a:r>
            <a:r>
              <a:rPr lang="en-US" sz="1200" dirty="0" err="1">
                <a:latin typeface="Consolas" panose="020B0609020204030204" pitchFamily="49" charset="0"/>
              </a:rPr>
              <a:t>stream_input</a:t>
            </a:r>
            <a:r>
              <a:rPr lang="en-US" sz="1200" dirty="0">
                <a:latin typeface="Consolas" panose="020B0609020204030204" pitchFamily="49" charset="0"/>
              </a:rPr>
              <a:t>-&gt;read().data, cv2[1], cv2[2]);</a:t>
            </a:r>
          </a:p>
          <a:p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   l0 = </a:t>
            </a:r>
            <a:r>
              <a:rPr lang="en-US" sz="1200" dirty="0" err="1">
                <a:latin typeface="Consolas" panose="020B0609020204030204" pitchFamily="49" charset="0"/>
              </a:rPr>
              <a:t>lambt+vector_dot_vector</a:t>
            </a:r>
            <a:r>
              <a:rPr lang="en-US" sz="1200" dirty="0">
                <a:latin typeface="Consolas" panose="020B0609020204030204" pitchFamily="49" charset="0"/>
              </a:rPr>
              <a:t>(cn0, </a:t>
            </a:r>
            <a:r>
              <a:rPr lang="en-US" sz="1200" dirty="0" err="1">
                <a:latin typeface="Consolas" panose="020B0609020204030204" pitchFamily="49" charset="0"/>
              </a:rPr>
              <a:t>lnormh</a:t>
            </a:r>
            <a:r>
              <a:rPr lang="en-US" sz="1200" dirty="0">
                <a:latin typeface="Consolas" panose="020B0609020204030204" pitchFamily="49" charset="0"/>
              </a:rPr>
              <a:t>)*(1.0-lambt);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   l1 = </a:t>
            </a:r>
            <a:r>
              <a:rPr lang="en-US" sz="1200" dirty="0" err="1">
                <a:latin typeface="Consolas" panose="020B0609020204030204" pitchFamily="49" charset="0"/>
              </a:rPr>
              <a:t>lambt+vector_dot_vector</a:t>
            </a:r>
            <a:r>
              <a:rPr lang="en-US" sz="1200" dirty="0">
                <a:latin typeface="Consolas" panose="020B0609020204030204" pitchFamily="49" charset="0"/>
              </a:rPr>
              <a:t>(cn1, </a:t>
            </a:r>
            <a:r>
              <a:rPr lang="en-US" sz="1200" dirty="0" err="1">
                <a:latin typeface="Consolas" panose="020B0609020204030204" pitchFamily="49" charset="0"/>
              </a:rPr>
              <a:t>lnormh</a:t>
            </a:r>
            <a:r>
              <a:rPr lang="en-US" sz="1200" dirty="0">
                <a:latin typeface="Consolas" panose="020B0609020204030204" pitchFamily="49" charset="0"/>
              </a:rPr>
              <a:t>)*(1.0-lambt);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   l2 = </a:t>
            </a:r>
            <a:r>
              <a:rPr lang="en-US" sz="1200" dirty="0" err="1">
                <a:latin typeface="Consolas" panose="020B0609020204030204" pitchFamily="49" charset="0"/>
              </a:rPr>
              <a:t>lambt+vector_dot_vector</a:t>
            </a:r>
            <a:r>
              <a:rPr lang="en-US" sz="1200" dirty="0">
                <a:latin typeface="Consolas" panose="020B0609020204030204" pitchFamily="49" charset="0"/>
              </a:rPr>
              <a:t>(cn2, </a:t>
            </a:r>
            <a:r>
              <a:rPr lang="en-US" sz="1200" dirty="0" err="1">
                <a:latin typeface="Consolas" panose="020B0609020204030204" pitchFamily="49" charset="0"/>
              </a:rPr>
              <a:t>lnormh</a:t>
            </a:r>
            <a:r>
              <a:rPr lang="en-US" sz="1200" dirty="0">
                <a:latin typeface="Consolas" panose="020B0609020204030204" pitchFamily="49" charset="0"/>
              </a:rPr>
              <a:t>)*(1.0-lambt);</a:t>
            </a:r>
          </a:p>
          <a:p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   </a:t>
            </a:r>
            <a:r>
              <a:rPr lang="en-US" sz="1200" dirty="0" err="1">
                <a:latin typeface="Consolas" panose="020B0609020204030204" pitchFamily="49" charset="0"/>
              </a:rPr>
              <a:t>cam_project</a:t>
            </a:r>
            <a:r>
              <a:rPr lang="en-US" sz="1200" dirty="0">
                <a:latin typeface="Consolas" panose="020B0609020204030204" pitchFamily="49" charset="0"/>
              </a:rPr>
              <a:t>(cv0, </a:t>
            </a:r>
            <a:r>
              <a:rPr lang="en-US" sz="1200" dirty="0" err="1">
                <a:latin typeface="Consolas" panose="020B0609020204030204" pitchFamily="49" charset="0"/>
              </a:rPr>
              <a:t>cam_scale</a:t>
            </a:r>
            <a:r>
              <a:rPr lang="en-US" sz="1200" dirty="0">
                <a:latin typeface="Consolas" panose="020B0609020204030204" pitchFamily="49" charset="0"/>
              </a:rPr>
              <a:t>, </a:t>
            </a:r>
            <a:r>
              <a:rPr lang="en-US" sz="1200" dirty="0" err="1">
                <a:latin typeface="Consolas" panose="020B0609020204030204" pitchFamily="49" charset="0"/>
              </a:rPr>
              <a:t>cam_offset</a:t>
            </a:r>
            <a:r>
              <a:rPr lang="en-US" sz="1200" dirty="0">
                <a:latin typeface="Consolas" panose="020B0609020204030204" pitchFamily="49" charset="0"/>
              </a:rPr>
              <a:t>, fv0, fv0i);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   </a:t>
            </a:r>
            <a:r>
              <a:rPr lang="en-US" sz="1200" dirty="0" err="1">
                <a:latin typeface="Consolas" panose="020B0609020204030204" pitchFamily="49" charset="0"/>
              </a:rPr>
              <a:t>cam_project</a:t>
            </a:r>
            <a:r>
              <a:rPr lang="en-US" sz="1200" dirty="0">
                <a:latin typeface="Consolas" panose="020B0609020204030204" pitchFamily="49" charset="0"/>
              </a:rPr>
              <a:t>(cv1, </a:t>
            </a:r>
            <a:r>
              <a:rPr lang="en-US" sz="1200" dirty="0" err="1">
                <a:latin typeface="Consolas" panose="020B0609020204030204" pitchFamily="49" charset="0"/>
              </a:rPr>
              <a:t>cam_scale</a:t>
            </a:r>
            <a:r>
              <a:rPr lang="en-US" sz="1200" dirty="0">
                <a:latin typeface="Consolas" panose="020B0609020204030204" pitchFamily="49" charset="0"/>
              </a:rPr>
              <a:t>, </a:t>
            </a:r>
            <a:r>
              <a:rPr lang="en-US" sz="1200" dirty="0" err="1">
                <a:latin typeface="Consolas" panose="020B0609020204030204" pitchFamily="49" charset="0"/>
              </a:rPr>
              <a:t>cam_offset</a:t>
            </a:r>
            <a:r>
              <a:rPr lang="en-US" sz="1200" dirty="0">
                <a:latin typeface="Consolas" panose="020B0609020204030204" pitchFamily="49" charset="0"/>
              </a:rPr>
              <a:t>, fv1, fv1i);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   </a:t>
            </a:r>
            <a:r>
              <a:rPr lang="en-US" sz="1200" dirty="0" err="1">
                <a:latin typeface="Consolas" panose="020B0609020204030204" pitchFamily="49" charset="0"/>
              </a:rPr>
              <a:t>cam_project</a:t>
            </a:r>
            <a:r>
              <a:rPr lang="en-US" sz="1200" dirty="0">
                <a:latin typeface="Consolas" panose="020B0609020204030204" pitchFamily="49" charset="0"/>
              </a:rPr>
              <a:t>(cv2, </a:t>
            </a:r>
            <a:r>
              <a:rPr lang="en-US" sz="1200" dirty="0" err="1">
                <a:latin typeface="Consolas" panose="020B0609020204030204" pitchFamily="49" charset="0"/>
              </a:rPr>
              <a:t>cam_scale</a:t>
            </a:r>
            <a:r>
              <a:rPr lang="en-US" sz="1200" dirty="0">
                <a:latin typeface="Consolas" panose="020B0609020204030204" pitchFamily="49" charset="0"/>
              </a:rPr>
              <a:t>, </a:t>
            </a:r>
            <a:r>
              <a:rPr lang="en-US" sz="1200" dirty="0" err="1">
                <a:latin typeface="Consolas" panose="020B0609020204030204" pitchFamily="49" charset="0"/>
              </a:rPr>
              <a:t>cam_offset</a:t>
            </a:r>
            <a:r>
              <a:rPr lang="en-US" sz="1200" dirty="0">
                <a:latin typeface="Consolas" panose="020B0609020204030204" pitchFamily="49" charset="0"/>
              </a:rPr>
              <a:t>, fv2, fv2i);</a:t>
            </a:r>
          </a:p>
          <a:p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   if ((fv0[2]&lt;clip) &amp;&amp; (fv1[2]&lt;clip) &amp;&amp; (fv2[2]&lt;clip)) continue;</a:t>
            </a:r>
          </a:p>
          <a:p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   area = </a:t>
            </a:r>
            <a:r>
              <a:rPr lang="en-US" sz="1200" dirty="0" err="1">
                <a:latin typeface="Consolas" panose="020B0609020204030204" pitchFamily="49" charset="0"/>
              </a:rPr>
              <a:t>triangle_area</a:t>
            </a:r>
            <a:r>
              <a:rPr lang="en-US" sz="1200" dirty="0">
                <a:latin typeface="Consolas" panose="020B0609020204030204" pitchFamily="49" charset="0"/>
              </a:rPr>
              <a:t>(fv2, fv1, fv0);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   if (area&lt;=0) continue;</a:t>
            </a:r>
          </a:p>
          <a:p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   fz0_1 = 1/fv0[2];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   fz1_1 = 1/fv1[2];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   fz2_1 = 1/fv2[2];</a:t>
            </a:r>
          </a:p>
          <a:p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   </a:t>
            </a:r>
            <a:r>
              <a:rPr lang="en-US" sz="1200" dirty="0" err="1">
                <a:latin typeface="Consolas" panose="020B0609020204030204" pitchFamily="49" charset="0"/>
              </a:rPr>
              <a:t>fymax</a:t>
            </a:r>
            <a:r>
              <a:rPr lang="en-US" sz="1200" dirty="0">
                <a:latin typeface="Consolas" panose="020B0609020204030204" pitchFamily="49" charset="0"/>
              </a:rPr>
              <a:t> = </a:t>
            </a:r>
            <a:r>
              <a:rPr lang="en-US" sz="1200" dirty="0" err="1">
                <a:latin typeface="Consolas" panose="020B0609020204030204" pitchFamily="49" charset="0"/>
              </a:rPr>
              <a:t>imin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fh</a:t>
            </a:r>
            <a:r>
              <a:rPr lang="en-US" sz="1200" dirty="0">
                <a:latin typeface="Consolas" panose="020B0609020204030204" pitchFamily="49" charset="0"/>
              </a:rPr>
              <a:t>[1]-1, </a:t>
            </a:r>
            <a:r>
              <a:rPr lang="en-US" sz="1200" dirty="0" err="1">
                <a:latin typeface="Consolas" panose="020B0609020204030204" pitchFamily="49" charset="0"/>
              </a:rPr>
              <a:t>imax</a:t>
            </a:r>
            <a:r>
              <a:rPr lang="en-US" sz="1200" dirty="0">
                <a:latin typeface="Consolas" panose="020B0609020204030204" pitchFamily="49" charset="0"/>
              </a:rPr>
              <a:t>(fv0i[1], </a:t>
            </a:r>
            <a:r>
              <a:rPr lang="en-US" sz="1200" dirty="0" err="1">
                <a:latin typeface="Consolas" panose="020B0609020204030204" pitchFamily="49" charset="0"/>
              </a:rPr>
              <a:t>imax</a:t>
            </a:r>
            <a:r>
              <a:rPr lang="en-US" sz="1200" dirty="0">
                <a:latin typeface="Consolas" panose="020B0609020204030204" pitchFamily="49" charset="0"/>
              </a:rPr>
              <a:t>(fv1i[1], fv2i[1])));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   </a:t>
            </a:r>
            <a:r>
              <a:rPr lang="en-US" sz="1200" dirty="0" err="1">
                <a:latin typeface="Consolas" panose="020B0609020204030204" pitchFamily="49" charset="0"/>
              </a:rPr>
              <a:t>fymin</a:t>
            </a:r>
            <a:r>
              <a:rPr lang="en-US" sz="1200" dirty="0">
                <a:latin typeface="Consolas" panose="020B0609020204030204" pitchFamily="49" charset="0"/>
              </a:rPr>
              <a:t> = </a:t>
            </a:r>
            <a:r>
              <a:rPr lang="en-US" sz="1200" dirty="0" err="1">
                <a:latin typeface="Consolas" panose="020B0609020204030204" pitchFamily="49" charset="0"/>
              </a:rPr>
              <a:t>imax</a:t>
            </a:r>
            <a:r>
              <a:rPr lang="en-US" sz="1200" dirty="0">
                <a:latin typeface="Consolas" panose="020B0609020204030204" pitchFamily="49" charset="0"/>
              </a:rPr>
              <a:t>(  </a:t>
            </a:r>
            <a:r>
              <a:rPr lang="en-US" sz="1200" dirty="0" err="1">
                <a:latin typeface="Consolas" panose="020B0609020204030204" pitchFamily="49" charset="0"/>
              </a:rPr>
              <a:t>fh</a:t>
            </a:r>
            <a:r>
              <a:rPr lang="en-US" sz="1200" dirty="0">
                <a:latin typeface="Consolas" panose="020B0609020204030204" pitchFamily="49" charset="0"/>
              </a:rPr>
              <a:t>[0], </a:t>
            </a:r>
            <a:r>
              <a:rPr lang="en-US" sz="1200" dirty="0" err="1">
                <a:latin typeface="Consolas" panose="020B0609020204030204" pitchFamily="49" charset="0"/>
              </a:rPr>
              <a:t>imin</a:t>
            </a:r>
            <a:r>
              <a:rPr lang="en-US" sz="1200" dirty="0">
                <a:latin typeface="Consolas" panose="020B0609020204030204" pitchFamily="49" charset="0"/>
              </a:rPr>
              <a:t>(fv0i[1], </a:t>
            </a:r>
            <a:r>
              <a:rPr lang="en-US" sz="1200" dirty="0" err="1">
                <a:latin typeface="Consolas" panose="020B0609020204030204" pitchFamily="49" charset="0"/>
              </a:rPr>
              <a:t>imin</a:t>
            </a:r>
            <a:r>
              <a:rPr lang="en-US" sz="1200" dirty="0">
                <a:latin typeface="Consolas" panose="020B0609020204030204" pitchFamily="49" charset="0"/>
              </a:rPr>
              <a:t>(fv1i[1], fv2i[1])));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   </a:t>
            </a:r>
            <a:r>
              <a:rPr lang="en-US" sz="1200" dirty="0" err="1">
                <a:latin typeface="Consolas" panose="020B0609020204030204" pitchFamily="49" charset="0"/>
              </a:rPr>
              <a:t>fxmax</a:t>
            </a:r>
            <a:r>
              <a:rPr lang="en-US" sz="1200" dirty="0">
                <a:latin typeface="Consolas" panose="020B0609020204030204" pitchFamily="49" charset="0"/>
              </a:rPr>
              <a:t> = </a:t>
            </a:r>
            <a:r>
              <a:rPr lang="en-US" sz="1200" dirty="0" err="1">
                <a:latin typeface="Consolas" panose="020B0609020204030204" pitchFamily="49" charset="0"/>
              </a:rPr>
              <a:t>imin</a:t>
            </a:r>
            <a:r>
              <a:rPr lang="en-US" sz="1200" dirty="0">
                <a:latin typeface="Consolas" panose="020B0609020204030204" pitchFamily="49" charset="0"/>
              </a:rPr>
              <a:t>(  640-1, </a:t>
            </a:r>
            <a:r>
              <a:rPr lang="en-US" sz="1200" dirty="0" err="1">
                <a:latin typeface="Consolas" panose="020B0609020204030204" pitchFamily="49" charset="0"/>
              </a:rPr>
              <a:t>imax</a:t>
            </a:r>
            <a:r>
              <a:rPr lang="en-US" sz="1200" dirty="0">
                <a:latin typeface="Consolas" panose="020B0609020204030204" pitchFamily="49" charset="0"/>
              </a:rPr>
              <a:t>(fv0i[0], </a:t>
            </a:r>
            <a:r>
              <a:rPr lang="en-US" sz="1200" dirty="0" err="1">
                <a:latin typeface="Consolas" panose="020B0609020204030204" pitchFamily="49" charset="0"/>
              </a:rPr>
              <a:t>imax</a:t>
            </a:r>
            <a:r>
              <a:rPr lang="en-US" sz="1200" dirty="0">
                <a:latin typeface="Consolas" panose="020B0609020204030204" pitchFamily="49" charset="0"/>
              </a:rPr>
              <a:t>(fv1i[0], fv2i[0])));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   </a:t>
            </a:r>
            <a:r>
              <a:rPr lang="en-US" sz="1200" dirty="0" err="1">
                <a:latin typeface="Consolas" panose="020B0609020204030204" pitchFamily="49" charset="0"/>
              </a:rPr>
              <a:t>fxmin</a:t>
            </a:r>
            <a:r>
              <a:rPr lang="en-US" sz="1200" dirty="0">
                <a:latin typeface="Consolas" panose="020B0609020204030204" pitchFamily="49" charset="0"/>
              </a:rPr>
              <a:t> = </a:t>
            </a:r>
            <a:r>
              <a:rPr lang="en-US" sz="1200" dirty="0" err="1">
                <a:latin typeface="Consolas" panose="020B0609020204030204" pitchFamily="49" charset="0"/>
              </a:rPr>
              <a:t>imax</a:t>
            </a:r>
            <a:r>
              <a:rPr lang="en-US" sz="1200" dirty="0">
                <a:latin typeface="Consolas" panose="020B0609020204030204" pitchFamily="49" charset="0"/>
              </a:rPr>
              <a:t>(      0, </a:t>
            </a:r>
            <a:r>
              <a:rPr lang="en-US" sz="1200" dirty="0" err="1">
                <a:latin typeface="Consolas" panose="020B0609020204030204" pitchFamily="49" charset="0"/>
              </a:rPr>
              <a:t>imin</a:t>
            </a:r>
            <a:r>
              <a:rPr lang="en-US" sz="1200" dirty="0">
                <a:latin typeface="Consolas" panose="020B0609020204030204" pitchFamily="49" charset="0"/>
              </a:rPr>
              <a:t>(fv0i[0], </a:t>
            </a:r>
            <a:r>
              <a:rPr lang="en-US" sz="1200" dirty="0" err="1">
                <a:latin typeface="Consolas" panose="020B0609020204030204" pitchFamily="49" charset="0"/>
              </a:rPr>
              <a:t>imin</a:t>
            </a:r>
            <a:r>
              <a:rPr lang="en-US" sz="1200" dirty="0">
                <a:latin typeface="Consolas" panose="020B0609020204030204" pitchFamily="49" charset="0"/>
              </a:rPr>
              <a:t>(fv1i[0], fv2i[0])));</a:t>
            </a: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D458D754-ED65-414F-B9CF-EABF98CDA13D}"/>
              </a:ext>
            </a:extLst>
          </p:cNvPr>
          <p:cNvSpPr/>
          <p:nvPr/>
        </p:nvSpPr>
        <p:spPr bwMode="auto">
          <a:xfrm rot="19529165">
            <a:off x="6963365" y="4127949"/>
            <a:ext cx="864096" cy="1584176"/>
          </a:xfrm>
          <a:prstGeom prst="triangle">
            <a:avLst/>
          </a:prstGeom>
          <a:solidFill>
            <a:schemeClr val="bg1"/>
          </a:solidFill>
          <a:ln w="2857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FEBF8A-4F02-49AA-9AD3-5556F50C4E40}"/>
              </a:ext>
            </a:extLst>
          </p:cNvPr>
          <p:cNvSpPr/>
          <p:nvPr/>
        </p:nvSpPr>
        <p:spPr bwMode="auto">
          <a:xfrm>
            <a:off x="6950648" y="4238588"/>
            <a:ext cx="1251744" cy="1586880"/>
          </a:xfrm>
          <a:prstGeom prst="rect">
            <a:avLst/>
          </a:prstGeom>
          <a:noFill/>
          <a:ln w="19050" cap="flat" cmpd="sng" algn="ctr">
            <a:solidFill>
              <a:schemeClr val="accent6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8111EE54-85CD-4168-9DC2-1C5F4302A27E}"/>
              </a:ext>
            </a:extLst>
          </p:cNvPr>
          <p:cNvSpPr/>
          <p:nvPr/>
        </p:nvSpPr>
        <p:spPr bwMode="auto">
          <a:xfrm>
            <a:off x="6872113" y="4198628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CFD0B210-5D29-4F47-A295-F0BC2C0C2BF8}"/>
              </a:ext>
            </a:extLst>
          </p:cNvPr>
          <p:cNvSpPr/>
          <p:nvPr/>
        </p:nvSpPr>
        <p:spPr bwMode="auto">
          <a:xfrm>
            <a:off x="8121793" y="5742948"/>
            <a:ext cx="144016" cy="1440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60729FD-302E-4D51-87BE-61962921CF6A}"/>
              </a:ext>
            </a:extLst>
          </p:cNvPr>
          <p:cNvSpPr/>
          <p:nvPr/>
        </p:nvSpPr>
        <p:spPr>
          <a:xfrm>
            <a:off x="6508833" y="3889418"/>
            <a:ext cx="15760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fxmin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fymin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7770874-CCAC-43E3-AE6F-0BF1995726DB}"/>
              </a:ext>
            </a:extLst>
          </p:cNvPr>
          <p:cNvSpPr/>
          <p:nvPr/>
        </p:nvSpPr>
        <p:spPr>
          <a:xfrm>
            <a:off x="7077793" y="5840138"/>
            <a:ext cx="15760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fxmax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fymax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48BEADE-ECB5-4148-B137-F558CAFBBAB0}"/>
              </a:ext>
            </a:extLst>
          </p:cNvPr>
          <p:cNvSpPr/>
          <p:nvPr/>
        </p:nvSpPr>
        <p:spPr bwMode="auto">
          <a:xfrm>
            <a:off x="691744" y="5476240"/>
            <a:ext cx="5190896" cy="762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D504D63-5B9C-4644-858D-A959AA152D7E}"/>
              </a:ext>
            </a:extLst>
          </p:cNvPr>
          <p:cNvSpPr txBox="1"/>
          <p:nvPr/>
        </p:nvSpPr>
        <p:spPr>
          <a:xfrm>
            <a:off x="3159416" y="5169408"/>
            <a:ext cx="315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calculate triangle bounding box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8AC8C03-F775-4F8B-BFA5-999586E231A3}"/>
              </a:ext>
            </a:extLst>
          </p:cNvPr>
          <p:cNvSpPr/>
          <p:nvPr/>
        </p:nvSpPr>
        <p:spPr bwMode="auto">
          <a:xfrm>
            <a:off x="691744" y="3123630"/>
            <a:ext cx="4367936" cy="56445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A996588-DB3F-4937-8E56-C0105C2FF9BA}"/>
              </a:ext>
            </a:extLst>
          </p:cNvPr>
          <p:cNvSpPr txBox="1"/>
          <p:nvPr/>
        </p:nvSpPr>
        <p:spPr>
          <a:xfrm>
            <a:off x="5034160" y="3472688"/>
            <a:ext cx="2725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point to frame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413C123-C076-4A9E-8EEA-3F9D15BA7C77}"/>
              </a:ext>
            </a:extLst>
          </p:cNvPr>
          <p:cNvSpPr/>
          <p:nvPr/>
        </p:nvSpPr>
        <p:spPr bwMode="auto">
          <a:xfrm>
            <a:off x="691744" y="2381950"/>
            <a:ext cx="4632096" cy="56445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40620C9-DC9D-40C3-AB63-B5796E1DD0D2}"/>
              </a:ext>
            </a:extLst>
          </p:cNvPr>
          <p:cNvSpPr txBox="1"/>
          <p:nvPr/>
        </p:nvSpPr>
        <p:spPr>
          <a:xfrm>
            <a:off x="5297148" y="2711204"/>
            <a:ext cx="3179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calculate vertex luminance</a:t>
            </a:r>
          </a:p>
        </p:txBody>
      </p:sp>
    </p:spTree>
    <p:extLst>
      <p:ext uri="{BB962C8B-B14F-4D97-AF65-F5344CB8AC3E}">
        <p14:creationId xmlns:p14="http://schemas.microsoft.com/office/powerpoint/2010/main" val="3245654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9DC059-EDCE-429E-9092-B64742963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Rasterization (2/2)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54CB33-C81D-46B5-9853-EA1DC2103F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4FBAFE1-2603-4592-B566-3BC789243722}"/>
              </a:ext>
            </a:extLst>
          </p:cNvPr>
          <p:cNvSpPr/>
          <p:nvPr/>
        </p:nvSpPr>
        <p:spPr>
          <a:xfrm>
            <a:off x="299258" y="1230923"/>
            <a:ext cx="8580582" cy="5129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    for (int </a:t>
            </a:r>
            <a:r>
              <a:rPr lang="en-US" sz="1200" dirty="0" err="1">
                <a:latin typeface="Consolas" panose="020B0609020204030204" pitchFamily="49" charset="0"/>
              </a:rPr>
              <a:t>fy</a:t>
            </a:r>
            <a:r>
              <a:rPr lang="en-US" sz="1200" dirty="0">
                <a:latin typeface="Consolas" panose="020B0609020204030204" pitchFamily="49" charset="0"/>
              </a:rPr>
              <a:t> = </a:t>
            </a:r>
            <a:r>
              <a:rPr lang="en-US" sz="1200" dirty="0" err="1">
                <a:latin typeface="Consolas" panose="020B0609020204030204" pitchFamily="49" charset="0"/>
              </a:rPr>
              <a:t>fymin</a:t>
            </a:r>
            <a:r>
              <a:rPr lang="en-US" sz="1200" dirty="0">
                <a:latin typeface="Consolas" panose="020B0609020204030204" pitchFamily="49" charset="0"/>
              </a:rPr>
              <a:t>; </a:t>
            </a:r>
            <a:r>
              <a:rPr lang="en-US" sz="1200" dirty="0" err="1">
                <a:latin typeface="Consolas" panose="020B0609020204030204" pitchFamily="49" charset="0"/>
              </a:rPr>
              <a:t>fy</a:t>
            </a:r>
            <a:r>
              <a:rPr lang="en-US" sz="1200" dirty="0">
                <a:latin typeface="Consolas" panose="020B0609020204030204" pitchFamily="49" charset="0"/>
              </a:rPr>
              <a:t> &lt;= </a:t>
            </a:r>
            <a:r>
              <a:rPr lang="en-US" sz="1200" dirty="0" err="1">
                <a:latin typeface="Consolas" panose="020B0609020204030204" pitchFamily="49" charset="0"/>
              </a:rPr>
              <a:t>fymax</a:t>
            </a:r>
            <a:r>
              <a:rPr lang="en-US" sz="1200" dirty="0">
                <a:latin typeface="Consolas" panose="020B0609020204030204" pitchFamily="49" charset="0"/>
              </a:rPr>
              <a:t>; </a:t>
            </a:r>
            <a:r>
              <a:rPr lang="en-US" sz="1200" dirty="0" err="1">
                <a:latin typeface="Consolas" panose="020B0609020204030204" pitchFamily="49" charset="0"/>
              </a:rPr>
              <a:t>fy</a:t>
            </a:r>
            <a:r>
              <a:rPr lang="en-US" sz="1200" dirty="0">
                <a:latin typeface="Consolas" panose="020B0609020204030204" pitchFamily="49" charset="0"/>
              </a:rPr>
              <a:t>++) {</a:t>
            </a:r>
          </a:p>
          <a:p>
            <a:r>
              <a:rPr lang="en-US" sz="1200" b="1" dirty="0">
                <a:solidFill>
                  <a:srgbClr val="C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dirty="0">
                <a:latin typeface="Consolas" panose="020B0609020204030204" pitchFamily="49" charset="0"/>
              </a:rPr>
              <a:t>#pragma HLS pipeline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       for (int </a:t>
            </a:r>
            <a:r>
              <a:rPr lang="en-US" sz="1200" dirty="0" err="1">
                <a:latin typeface="Consolas" panose="020B0609020204030204" pitchFamily="49" charset="0"/>
              </a:rPr>
              <a:t>fx</a:t>
            </a:r>
            <a:r>
              <a:rPr lang="en-US" sz="1200" dirty="0">
                <a:latin typeface="Consolas" panose="020B0609020204030204" pitchFamily="49" charset="0"/>
              </a:rPr>
              <a:t> = </a:t>
            </a:r>
            <a:r>
              <a:rPr lang="en-US" sz="1200" dirty="0" err="1">
                <a:latin typeface="Consolas" panose="020B0609020204030204" pitchFamily="49" charset="0"/>
              </a:rPr>
              <a:t>fxmin</a:t>
            </a:r>
            <a:r>
              <a:rPr lang="en-US" sz="1200" dirty="0">
                <a:latin typeface="Consolas" panose="020B0609020204030204" pitchFamily="49" charset="0"/>
              </a:rPr>
              <a:t>; </a:t>
            </a:r>
            <a:r>
              <a:rPr lang="en-US" sz="1200" dirty="0" err="1">
                <a:latin typeface="Consolas" panose="020B0609020204030204" pitchFamily="49" charset="0"/>
              </a:rPr>
              <a:t>fx</a:t>
            </a:r>
            <a:r>
              <a:rPr lang="en-US" sz="1200" dirty="0">
                <a:latin typeface="Consolas" panose="020B0609020204030204" pitchFamily="49" charset="0"/>
              </a:rPr>
              <a:t> &lt;= </a:t>
            </a:r>
            <a:r>
              <a:rPr lang="en-US" sz="1200" dirty="0" err="1">
                <a:latin typeface="Consolas" panose="020B0609020204030204" pitchFamily="49" charset="0"/>
              </a:rPr>
              <a:t>fxmax</a:t>
            </a:r>
            <a:r>
              <a:rPr lang="en-US" sz="1200" dirty="0">
                <a:latin typeface="Consolas" panose="020B0609020204030204" pitchFamily="49" charset="0"/>
              </a:rPr>
              <a:t>; </a:t>
            </a:r>
            <a:r>
              <a:rPr lang="en-US" sz="1200" dirty="0" err="1">
                <a:latin typeface="Consolas" panose="020B0609020204030204" pitchFamily="49" charset="0"/>
              </a:rPr>
              <a:t>fx</a:t>
            </a:r>
            <a:r>
              <a:rPr lang="en-US" sz="1200" dirty="0">
                <a:latin typeface="Consolas" panose="020B0609020204030204" pitchFamily="49" charset="0"/>
              </a:rPr>
              <a:t>++) 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           #pragma HLS pipeline</a:t>
            </a:r>
          </a:p>
          <a:p>
            <a:r>
              <a:rPr lang="en-US" sz="1200" b="1" dirty="0">
                <a:solidFill>
                  <a:srgbClr val="C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sz="1200" b="1" dirty="0">
                <a:solidFill>
                  <a:srgbClr val="C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#pragma HLS dependence variable=</a:t>
            </a:r>
            <a:r>
              <a:rPr lang="en-US" sz="1200" b="1" dirty="0" err="1">
                <a:solidFill>
                  <a:srgbClr val="C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depth_buffer</a:t>
            </a:r>
            <a:r>
              <a:rPr lang="en-US" sz="1200" b="1" dirty="0">
                <a:solidFill>
                  <a:srgbClr val="C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inter false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           w0 = </a:t>
            </a:r>
            <a:r>
              <a:rPr lang="en-US" sz="1200" dirty="0" err="1">
                <a:latin typeface="Consolas" panose="020B0609020204030204" pitchFamily="49" charset="0"/>
              </a:rPr>
              <a:t>triangle_area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fx</a:t>
            </a:r>
            <a:r>
              <a:rPr lang="en-US" sz="1200" dirty="0">
                <a:latin typeface="Consolas" panose="020B0609020204030204" pitchFamily="49" charset="0"/>
              </a:rPr>
              <a:t>, fv2, fv1)/area;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           w1 = </a:t>
            </a:r>
            <a:r>
              <a:rPr lang="en-US" sz="1200" dirty="0" err="1">
                <a:latin typeface="Consolas" panose="020B0609020204030204" pitchFamily="49" charset="0"/>
              </a:rPr>
              <a:t>triangle_area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fy</a:t>
            </a:r>
            <a:r>
              <a:rPr lang="en-US" sz="1200" dirty="0">
                <a:latin typeface="Consolas" panose="020B0609020204030204" pitchFamily="49" charset="0"/>
              </a:rPr>
              <a:t>, fv0, fv2)/area;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           w2 = </a:t>
            </a:r>
            <a:r>
              <a:rPr lang="en-US" sz="1200" dirty="0" err="1">
                <a:latin typeface="Consolas" panose="020B0609020204030204" pitchFamily="49" charset="0"/>
              </a:rPr>
              <a:t>triangle_area</a:t>
            </a:r>
            <a:r>
              <a:rPr lang="en-US" sz="1200" dirty="0">
                <a:latin typeface="Consolas" panose="020B0609020204030204" pitchFamily="49" charset="0"/>
              </a:rPr>
              <a:t>( 1, fv1, fv0)/area;</a:t>
            </a:r>
          </a:p>
          <a:p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           if ((w0&gt;=0) &amp;&amp; (w1&gt;=0) &amp;&amp; (w2&gt;=0)) 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               fz_1 = w0*fz0_1+w1*fz1_1+w2*fz2_1;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               </a:t>
            </a:r>
            <a:r>
              <a:rPr lang="en-US" sz="1200" dirty="0" err="1">
                <a:latin typeface="Consolas" panose="020B0609020204030204" pitchFamily="49" charset="0"/>
              </a:rPr>
              <a:t>fz</a:t>
            </a:r>
            <a:r>
              <a:rPr lang="en-US" sz="1200" dirty="0">
                <a:latin typeface="Consolas" panose="020B0609020204030204" pitchFamily="49" charset="0"/>
              </a:rPr>
              <a:t> = 1/fz_1;</a:t>
            </a:r>
          </a:p>
          <a:p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               if ((</a:t>
            </a:r>
            <a:r>
              <a:rPr lang="en-US" sz="1200" dirty="0" err="1">
                <a:latin typeface="Consolas" panose="020B0609020204030204" pitchFamily="49" charset="0"/>
              </a:rPr>
              <a:t>fz</a:t>
            </a:r>
            <a:r>
              <a:rPr lang="en-US" sz="1200" dirty="0">
                <a:latin typeface="Consolas" panose="020B0609020204030204" pitchFamily="49" charset="0"/>
              </a:rPr>
              <a:t>&gt;=clip) &amp;&amp; (</a:t>
            </a:r>
            <a:r>
              <a:rPr lang="en-US" sz="1200" dirty="0" err="1">
                <a:latin typeface="Consolas" panose="020B0609020204030204" pitchFamily="49" charset="0"/>
              </a:rPr>
              <a:t>fz</a:t>
            </a:r>
            <a:r>
              <a:rPr lang="en-US" sz="1200" dirty="0">
                <a:latin typeface="Consolas" panose="020B0609020204030204" pitchFamily="49" charset="0"/>
              </a:rPr>
              <a:t>&lt;</a:t>
            </a:r>
            <a:r>
              <a:rPr lang="en-US" sz="1200" dirty="0" err="1">
                <a:latin typeface="Consolas" panose="020B0609020204030204" pitchFamily="49" charset="0"/>
              </a:rPr>
              <a:t>depth_buffer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fy-fh</a:t>
            </a:r>
            <a:r>
              <a:rPr lang="en-US" sz="1200" dirty="0">
                <a:latin typeface="Consolas" panose="020B0609020204030204" pitchFamily="49" charset="0"/>
              </a:rPr>
              <a:t>[0]][</a:t>
            </a:r>
            <a:r>
              <a:rPr lang="en-US" sz="1200" dirty="0" err="1">
                <a:latin typeface="Consolas" panose="020B0609020204030204" pitchFamily="49" charset="0"/>
              </a:rPr>
              <a:t>fx</a:t>
            </a:r>
            <a:r>
              <a:rPr lang="en-US" sz="1200" dirty="0">
                <a:latin typeface="Consolas" panose="020B0609020204030204" pitchFamily="49" charset="0"/>
              </a:rPr>
              <a:t>])) 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                   </a:t>
            </a:r>
            <a:r>
              <a:rPr lang="en-US" sz="1200" dirty="0" err="1">
                <a:latin typeface="Consolas" panose="020B0609020204030204" pitchFamily="49" charset="0"/>
              </a:rPr>
              <a:t>depth_buffer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fy-fh</a:t>
            </a:r>
            <a:r>
              <a:rPr lang="en-US" sz="1200" dirty="0">
                <a:latin typeface="Consolas" panose="020B0609020204030204" pitchFamily="49" charset="0"/>
              </a:rPr>
              <a:t>[0]][</a:t>
            </a:r>
            <a:r>
              <a:rPr lang="en-US" sz="1200" dirty="0" err="1">
                <a:latin typeface="Consolas" panose="020B0609020204030204" pitchFamily="49" charset="0"/>
              </a:rPr>
              <a:t>fx</a:t>
            </a:r>
            <a:r>
              <a:rPr lang="en-US" sz="1200" dirty="0">
                <a:latin typeface="Consolas" panose="020B0609020204030204" pitchFamily="49" charset="0"/>
              </a:rPr>
              <a:t>] = </a:t>
            </a:r>
            <a:r>
              <a:rPr lang="en-US" sz="1200" dirty="0" err="1">
                <a:latin typeface="Consolas" panose="020B0609020204030204" pitchFamily="49" charset="0"/>
              </a:rPr>
              <a:t>fz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                   </a:t>
            </a:r>
            <a:r>
              <a:rPr lang="en-US" sz="1200" dirty="0" err="1">
                <a:latin typeface="Consolas" panose="020B0609020204030204" pitchFamily="49" charset="0"/>
              </a:rPr>
              <a:t>ct</a:t>
            </a:r>
            <a:r>
              <a:rPr lang="en-US" sz="1200" dirty="0">
                <a:latin typeface="Consolas" panose="020B0609020204030204" pitchFamily="49" charset="0"/>
              </a:rPr>
              <a:t>[0] = round(64*(w0*ct0[0]*fz0_1+w1*ct1[0]*fz1_1+w2*ct2[0]*fz2_1)*</a:t>
            </a:r>
            <a:r>
              <a:rPr lang="en-US" sz="1200" dirty="0" err="1">
                <a:latin typeface="Consolas" panose="020B0609020204030204" pitchFamily="49" charset="0"/>
              </a:rPr>
              <a:t>fz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                   </a:t>
            </a:r>
            <a:r>
              <a:rPr lang="en-US" sz="1200" dirty="0" err="1">
                <a:latin typeface="Consolas" panose="020B0609020204030204" pitchFamily="49" charset="0"/>
              </a:rPr>
              <a:t>ct</a:t>
            </a:r>
            <a:r>
              <a:rPr lang="en-US" sz="1200" dirty="0">
                <a:latin typeface="Consolas" panose="020B0609020204030204" pitchFamily="49" charset="0"/>
              </a:rPr>
              <a:t>[1] = round(64*(w0*ct0[1]*fz0_1+w1*ct1[1]*fz1_1+w2*ct2[1]*fz2_1)*</a:t>
            </a:r>
            <a:r>
              <a:rPr lang="en-US" sz="1200" dirty="0" err="1">
                <a:latin typeface="Consolas" panose="020B0609020204030204" pitchFamily="49" charset="0"/>
              </a:rPr>
              <a:t>fz</a:t>
            </a:r>
            <a:r>
              <a:rPr lang="en-US" sz="1200" dirty="0">
                <a:latin typeface="Consolas" panose="020B0609020204030204" pitchFamily="49" charset="0"/>
              </a:rPr>
              <a:t>);</a:t>
            </a:r>
            <a:br>
              <a:rPr lang="en-US" sz="1200" dirty="0">
                <a:latin typeface="Consolas" panose="020B0609020204030204" pitchFamily="49" charset="0"/>
              </a:rPr>
            </a:b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                    </a:t>
            </a:r>
            <a:r>
              <a:rPr lang="en-US" sz="1200" dirty="0" err="1">
                <a:latin typeface="Consolas" panose="020B0609020204030204" pitchFamily="49" charset="0"/>
              </a:rPr>
              <a:t>lum</a:t>
            </a:r>
            <a:r>
              <a:rPr lang="en-US" sz="1200" dirty="0">
                <a:latin typeface="Consolas" panose="020B0609020204030204" pitchFamily="49" charset="0"/>
              </a:rPr>
              <a:t> = (w0*l0*fz0_1+w1*l1*fz1_1+w2*l2*fz2_1)*</a:t>
            </a:r>
            <a:r>
              <a:rPr lang="en-US" sz="1200" dirty="0" err="1">
                <a:latin typeface="Consolas" panose="020B0609020204030204" pitchFamily="49" charset="0"/>
              </a:rPr>
              <a:t>fz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</a:rPr>
              <a:t>                    </a:t>
            </a:r>
            <a:r>
              <a:rPr lang="en-US" sz="1200" dirty="0" err="1">
                <a:latin typeface="Consolas" panose="020B0609020204030204" pitchFamily="49" charset="0"/>
              </a:rPr>
              <a:t>frame_buffer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fy-fh</a:t>
            </a:r>
            <a:r>
              <a:rPr lang="en-US" sz="1200" dirty="0">
                <a:latin typeface="Consolas" panose="020B0609020204030204" pitchFamily="49" charset="0"/>
              </a:rPr>
              <a:t>[0]][</a:t>
            </a:r>
            <a:r>
              <a:rPr lang="en-US" sz="1200" dirty="0" err="1">
                <a:latin typeface="Consolas" panose="020B0609020204030204" pitchFamily="49" charset="0"/>
              </a:rPr>
              <a:t>fx</a:t>
            </a:r>
            <a:r>
              <a:rPr lang="en-US" sz="1200" dirty="0">
                <a:latin typeface="Consolas" panose="020B0609020204030204" pitchFamily="49" charset="0"/>
              </a:rPr>
              <a:t>][0] = (texture[</a:t>
            </a:r>
            <a:r>
              <a:rPr lang="en-US" sz="1200" dirty="0" err="1">
                <a:latin typeface="Consolas" panose="020B0609020204030204" pitchFamily="49" charset="0"/>
              </a:rPr>
              <a:t>texture_id</a:t>
            </a:r>
            <a:r>
              <a:rPr lang="en-US" sz="1200" dirty="0">
                <a:latin typeface="Consolas" panose="020B0609020204030204" pitchFamily="49" charset="0"/>
              </a:rPr>
              <a:t>][</a:t>
            </a:r>
            <a:r>
              <a:rPr lang="en-US" sz="1200" dirty="0" err="1">
                <a:latin typeface="Consolas" panose="020B0609020204030204" pitchFamily="49" charset="0"/>
              </a:rPr>
              <a:t>ct</a:t>
            </a:r>
            <a:r>
              <a:rPr lang="en-US" sz="1200" dirty="0">
                <a:latin typeface="Consolas" panose="020B0609020204030204" pitchFamily="49" charset="0"/>
              </a:rPr>
              <a:t>[0]][</a:t>
            </a:r>
            <a:r>
              <a:rPr lang="en-US" sz="1200" dirty="0" err="1">
                <a:latin typeface="Consolas" panose="020B0609020204030204" pitchFamily="49" charset="0"/>
              </a:rPr>
              <a:t>ct</a:t>
            </a:r>
            <a:r>
              <a:rPr lang="en-US" sz="1200" dirty="0">
                <a:latin typeface="Consolas" panose="020B0609020204030204" pitchFamily="49" charset="0"/>
              </a:rPr>
              <a:t>[1]][0])*</a:t>
            </a:r>
            <a:r>
              <a:rPr lang="en-US" sz="1200" dirty="0" err="1">
                <a:latin typeface="Consolas" panose="020B0609020204030204" pitchFamily="49" charset="0"/>
              </a:rPr>
              <a:t>lum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                   </a:t>
            </a:r>
            <a:r>
              <a:rPr lang="en-US" sz="1200" dirty="0" err="1">
                <a:latin typeface="Consolas" panose="020B0609020204030204" pitchFamily="49" charset="0"/>
              </a:rPr>
              <a:t>frame_buffer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fy-fh</a:t>
            </a:r>
            <a:r>
              <a:rPr lang="en-US" sz="1200" dirty="0">
                <a:latin typeface="Consolas" panose="020B0609020204030204" pitchFamily="49" charset="0"/>
              </a:rPr>
              <a:t>[0]][</a:t>
            </a:r>
            <a:r>
              <a:rPr lang="en-US" sz="1200" dirty="0" err="1">
                <a:latin typeface="Consolas" panose="020B0609020204030204" pitchFamily="49" charset="0"/>
              </a:rPr>
              <a:t>fx</a:t>
            </a:r>
            <a:r>
              <a:rPr lang="en-US" sz="1200" dirty="0">
                <a:latin typeface="Consolas" panose="020B0609020204030204" pitchFamily="49" charset="0"/>
              </a:rPr>
              <a:t>][1] = (texture[</a:t>
            </a:r>
            <a:r>
              <a:rPr lang="en-US" sz="1200" dirty="0" err="1">
                <a:latin typeface="Consolas" panose="020B0609020204030204" pitchFamily="49" charset="0"/>
              </a:rPr>
              <a:t>texture_id</a:t>
            </a:r>
            <a:r>
              <a:rPr lang="en-US" sz="1200" dirty="0">
                <a:latin typeface="Consolas" panose="020B0609020204030204" pitchFamily="49" charset="0"/>
              </a:rPr>
              <a:t>][</a:t>
            </a:r>
            <a:r>
              <a:rPr lang="en-US" sz="1200" dirty="0" err="1">
                <a:latin typeface="Consolas" panose="020B0609020204030204" pitchFamily="49" charset="0"/>
              </a:rPr>
              <a:t>ct</a:t>
            </a:r>
            <a:r>
              <a:rPr lang="en-US" sz="1200" dirty="0">
                <a:latin typeface="Consolas" panose="020B0609020204030204" pitchFamily="49" charset="0"/>
              </a:rPr>
              <a:t>[0]][</a:t>
            </a:r>
            <a:r>
              <a:rPr lang="en-US" sz="1200" dirty="0" err="1">
                <a:latin typeface="Consolas" panose="020B0609020204030204" pitchFamily="49" charset="0"/>
              </a:rPr>
              <a:t>ct</a:t>
            </a:r>
            <a:r>
              <a:rPr lang="en-US" sz="1200" dirty="0">
                <a:latin typeface="Consolas" panose="020B0609020204030204" pitchFamily="49" charset="0"/>
              </a:rPr>
              <a:t>[1]][1])*</a:t>
            </a:r>
            <a:r>
              <a:rPr lang="en-US" sz="1200" dirty="0" err="1">
                <a:latin typeface="Consolas" panose="020B0609020204030204" pitchFamily="49" charset="0"/>
              </a:rPr>
              <a:t>lum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                   </a:t>
            </a:r>
            <a:r>
              <a:rPr lang="en-US" sz="1200" dirty="0" err="1">
                <a:latin typeface="Consolas" panose="020B0609020204030204" pitchFamily="49" charset="0"/>
              </a:rPr>
              <a:t>frame_buffer</a:t>
            </a:r>
            <a:r>
              <a:rPr lang="en-US" sz="1200" dirty="0">
                <a:latin typeface="Consolas" panose="020B0609020204030204" pitchFamily="49" charset="0"/>
              </a:rPr>
              <a:t>[</a:t>
            </a:r>
            <a:r>
              <a:rPr lang="en-US" sz="1200" dirty="0" err="1">
                <a:latin typeface="Consolas" panose="020B0609020204030204" pitchFamily="49" charset="0"/>
              </a:rPr>
              <a:t>fy-fh</a:t>
            </a:r>
            <a:r>
              <a:rPr lang="en-US" sz="1200" dirty="0">
                <a:latin typeface="Consolas" panose="020B0609020204030204" pitchFamily="49" charset="0"/>
              </a:rPr>
              <a:t>[0]][</a:t>
            </a:r>
            <a:r>
              <a:rPr lang="en-US" sz="1200" dirty="0" err="1">
                <a:latin typeface="Consolas" panose="020B0609020204030204" pitchFamily="49" charset="0"/>
              </a:rPr>
              <a:t>fx</a:t>
            </a:r>
            <a:r>
              <a:rPr lang="en-US" sz="1200" dirty="0">
                <a:latin typeface="Consolas" panose="020B0609020204030204" pitchFamily="49" charset="0"/>
              </a:rPr>
              <a:t>][2] = (texture[</a:t>
            </a:r>
            <a:r>
              <a:rPr lang="en-US" sz="1200" dirty="0" err="1">
                <a:latin typeface="Consolas" panose="020B0609020204030204" pitchFamily="49" charset="0"/>
              </a:rPr>
              <a:t>texture_id</a:t>
            </a:r>
            <a:r>
              <a:rPr lang="en-US" sz="1200" dirty="0">
                <a:latin typeface="Consolas" panose="020B0609020204030204" pitchFamily="49" charset="0"/>
              </a:rPr>
              <a:t>][</a:t>
            </a:r>
            <a:r>
              <a:rPr lang="en-US" sz="1200" dirty="0" err="1">
                <a:latin typeface="Consolas" panose="020B0609020204030204" pitchFamily="49" charset="0"/>
              </a:rPr>
              <a:t>ct</a:t>
            </a:r>
            <a:r>
              <a:rPr lang="en-US" sz="1200" dirty="0">
                <a:latin typeface="Consolas" panose="020B0609020204030204" pitchFamily="49" charset="0"/>
              </a:rPr>
              <a:t>[0]][</a:t>
            </a:r>
            <a:r>
              <a:rPr lang="en-US" sz="1200" dirty="0" err="1">
                <a:latin typeface="Consolas" panose="020B0609020204030204" pitchFamily="49" charset="0"/>
              </a:rPr>
              <a:t>ct</a:t>
            </a:r>
            <a:r>
              <a:rPr lang="en-US" sz="1200" dirty="0">
                <a:latin typeface="Consolas" panose="020B0609020204030204" pitchFamily="49" charset="0"/>
              </a:rPr>
              <a:t>[1]][2])*</a:t>
            </a:r>
            <a:r>
              <a:rPr lang="en-US" sz="1200" dirty="0" err="1">
                <a:latin typeface="Consolas" panose="020B0609020204030204" pitchFamily="49" charset="0"/>
              </a:rPr>
              <a:t>lum</a:t>
            </a:r>
            <a:r>
              <a:rPr lang="en-US" sz="12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               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       }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    }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9C908E5-E5D7-4534-8877-3D9D4D7D6CAA}"/>
              </a:ext>
            </a:extLst>
          </p:cNvPr>
          <p:cNvSpPr/>
          <p:nvPr/>
        </p:nvSpPr>
        <p:spPr bwMode="auto">
          <a:xfrm>
            <a:off x="2022704" y="4170110"/>
            <a:ext cx="6044336" cy="7574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D283658-3298-4BDF-8851-32BB88F38383}"/>
              </a:ext>
            </a:extLst>
          </p:cNvPr>
          <p:cNvSpPr txBox="1"/>
          <p:nvPr/>
        </p:nvSpPr>
        <p:spPr>
          <a:xfrm>
            <a:off x="288608" y="4111630"/>
            <a:ext cx="1738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perspective-corrected interpolation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FAFDC56-B62F-4181-A9BA-9047958786E9}"/>
              </a:ext>
            </a:extLst>
          </p:cNvPr>
          <p:cNvSpPr/>
          <p:nvPr/>
        </p:nvSpPr>
        <p:spPr bwMode="auto">
          <a:xfrm>
            <a:off x="1697584" y="3627120"/>
            <a:ext cx="4449216" cy="4064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E223CDA-81BC-4DD1-9AA1-A4B1EE2CC3CF}"/>
              </a:ext>
            </a:extLst>
          </p:cNvPr>
          <p:cNvSpPr txBox="1"/>
          <p:nvPr/>
        </p:nvSpPr>
        <p:spPr>
          <a:xfrm>
            <a:off x="3728318" y="3303112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visibility checking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FB0E456-9059-4C0C-8FA1-E57EFA88CC69}"/>
              </a:ext>
            </a:extLst>
          </p:cNvPr>
          <p:cNvSpPr/>
          <p:nvPr/>
        </p:nvSpPr>
        <p:spPr bwMode="auto">
          <a:xfrm>
            <a:off x="668497" y="1276199"/>
            <a:ext cx="3880256" cy="715333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15826E0-8DEF-476D-ABFF-8C0D01E93D17}"/>
              </a:ext>
            </a:extLst>
          </p:cNvPr>
          <p:cNvSpPr txBox="1"/>
          <p:nvPr/>
        </p:nvSpPr>
        <p:spPr>
          <a:xfrm>
            <a:off x="4526720" y="1194746"/>
            <a:ext cx="315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iterate through </a:t>
            </a:r>
            <a:b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pixels in the bounding box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4ABEE9C-E5EB-4558-B6F3-5331AC74E1F5}"/>
              </a:ext>
            </a:extLst>
          </p:cNvPr>
          <p:cNvSpPr/>
          <p:nvPr/>
        </p:nvSpPr>
        <p:spPr bwMode="auto">
          <a:xfrm>
            <a:off x="2022704" y="4968273"/>
            <a:ext cx="6338632" cy="54912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5688D99-0166-4299-8378-DB88CF547B52}"/>
              </a:ext>
            </a:extLst>
          </p:cNvPr>
          <p:cNvSpPr txBox="1"/>
          <p:nvPr/>
        </p:nvSpPr>
        <p:spPr>
          <a:xfrm>
            <a:off x="5963990" y="5472386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 buffer update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351334A-9DA4-44EB-A0DE-5480B8F0E8B4}"/>
              </a:ext>
            </a:extLst>
          </p:cNvPr>
          <p:cNvSpPr/>
          <p:nvPr/>
        </p:nvSpPr>
        <p:spPr bwMode="auto">
          <a:xfrm>
            <a:off x="1379869" y="2914198"/>
            <a:ext cx="3083643" cy="2087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6655FC7-E04D-4E33-BFAD-403D9AEFDBAD}"/>
              </a:ext>
            </a:extLst>
          </p:cNvPr>
          <p:cNvSpPr txBox="1"/>
          <p:nvPr/>
        </p:nvSpPr>
        <p:spPr>
          <a:xfrm>
            <a:off x="4467467" y="2631822"/>
            <a:ext cx="2725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 if pixel </a:t>
            </a:r>
            <a:b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inside the triangle</a:t>
            </a:r>
          </a:p>
        </p:txBody>
      </p:sp>
    </p:spTree>
    <p:extLst>
      <p:ext uri="{BB962C8B-B14F-4D97-AF65-F5344CB8AC3E}">
        <p14:creationId xmlns:p14="http://schemas.microsoft.com/office/powerpoint/2010/main" val="2688362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0971CB-45F6-4D2C-9621-3F4BEFFAC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HLS Synthesis Result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D866EC-3334-45B9-95C2-2022A85771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Using too much </a:t>
            </a:r>
            <a:r>
              <a:rPr lang="en-US" altLang="zh-TW" b="1" dirty="0"/>
              <a:t>BRAM</a:t>
            </a:r>
            <a:r>
              <a:rPr lang="en-US" b="1" dirty="0"/>
              <a:t> resource</a:t>
            </a:r>
          </a:p>
          <a:p>
            <a:pPr lvl="1"/>
            <a:r>
              <a:rPr lang="en-US" dirty="0"/>
              <a:t>Cannot be deployed to </a:t>
            </a:r>
            <a:r>
              <a:rPr lang="en-US" dirty="0" err="1"/>
              <a:t>ZedBoard</a:t>
            </a:r>
            <a:endParaRPr lang="en-US" dirty="0"/>
          </a:p>
          <a:p>
            <a:r>
              <a:rPr lang="en-US" dirty="0"/>
              <a:t>High LUT usage, need to reserve some LUTs for integration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D21979E-9036-41DA-A99E-C5406CB6F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021" y="3043878"/>
            <a:ext cx="4959456" cy="308679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7869D96-49BA-46B4-955E-BA5E13FF17EB}"/>
              </a:ext>
            </a:extLst>
          </p:cNvPr>
          <p:cNvSpPr/>
          <p:nvPr/>
        </p:nvSpPr>
        <p:spPr bwMode="auto">
          <a:xfrm flipV="1">
            <a:off x="3322320" y="5303520"/>
            <a:ext cx="965200" cy="7721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4E7ABF3-4C4D-4C9F-B0D6-4FECA8C25442}"/>
              </a:ext>
            </a:extLst>
          </p:cNvPr>
          <p:cNvSpPr/>
          <p:nvPr/>
        </p:nvSpPr>
        <p:spPr bwMode="auto">
          <a:xfrm flipV="1">
            <a:off x="5730240" y="5303519"/>
            <a:ext cx="629920" cy="7721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349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299051-B672-4C40-87BD-EDC31BCDF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B552B8-2FC5-451F-B6C0-7F579B4D4AB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Introduction</a:t>
            </a:r>
          </a:p>
          <a:p>
            <a:pPr eaLnBrk="1" hangingPunct="1">
              <a:defRPr/>
            </a:pP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Algorithm Overview</a:t>
            </a:r>
          </a:p>
          <a:p>
            <a:pPr eaLnBrk="1" hangingPunct="1">
              <a:defRPr/>
            </a:pP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Kernel Implementation</a:t>
            </a:r>
          </a:p>
          <a:p>
            <a:pPr eaLnBrk="1" hangingPunct="1">
              <a:defRPr/>
            </a:pPr>
            <a:r>
              <a:rPr lang="en-US" altLang="zh-TW" b="1" dirty="0">
                <a:ea typeface="ＭＳ Ｐゴシック" pitchFamily="34" charset="-128"/>
              </a:rPr>
              <a:t>Design Optimization</a:t>
            </a:r>
          </a:p>
          <a:p>
            <a:pPr eaLnBrk="1" hangingPunct="1">
              <a:defRPr/>
            </a:pP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System Integration</a:t>
            </a:r>
          </a:p>
          <a:p>
            <a:pPr eaLnBrk="1" hangingPunct="1">
              <a:defRPr/>
            </a:pP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908029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A8B6A9-0952-4C0E-B91B-6C7A965F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Half-precision Floating-points (1/2)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183224-8DD8-443A-9C61-FE9C7DE58C3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resource usage is too high for a 32-bit </a:t>
            </a:r>
            <a:r>
              <a:rPr lang="en-US" dirty="0">
                <a:latin typeface="Consolas" panose="020B0609020204030204" pitchFamily="49" charset="0"/>
              </a:rPr>
              <a:t>float</a:t>
            </a:r>
            <a:r>
              <a:rPr lang="en-US" dirty="0"/>
              <a:t> design</a:t>
            </a:r>
          </a:p>
          <a:p>
            <a:pPr lvl="1"/>
            <a:r>
              <a:rPr lang="en-US" dirty="0"/>
              <a:t>We can trade off precision for lower resource usage</a:t>
            </a:r>
          </a:p>
          <a:p>
            <a:endParaRPr lang="en-US" dirty="0"/>
          </a:p>
          <a:p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endParaRPr lang="en-US" sz="2800" dirty="0"/>
          </a:p>
          <a:p>
            <a:endParaRPr lang="en-US" sz="2800" dirty="0"/>
          </a:p>
          <a:p>
            <a:pPr lvl="1"/>
            <a:r>
              <a:rPr lang="en-US" dirty="0"/>
              <a:t>A </a:t>
            </a:r>
            <a:r>
              <a:rPr lang="en-US" dirty="0">
                <a:latin typeface="Consolas" panose="020B0609020204030204" pitchFamily="49" charset="0"/>
              </a:rPr>
              <a:t>half</a:t>
            </a:r>
            <a:r>
              <a:rPr lang="en-US" dirty="0"/>
              <a:t> multiplier </a:t>
            </a:r>
            <a:r>
              <a:rPr lang="en-US" sz="1800" dirty="0"/>
              <a:t>(</a:t>
            </a:r>
            <a:r>
              <a:rPr lang="en-US" sz="1800" dirty="0" err="1"/>
              <a:t>dspnone</a:t>
            </a:r>
            <a:r>
              <a:rPr lang="en-US" sz="1800" dirty="0"/>
              <a:t>)</a:t>
            </a:r>
            <a:r>
              <a:rPr lang="en-US" dirty="0"/>
              <a:t>:    159LUTs, 204FFs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latin typeface="Consolas" panose="020B0609020204030204" pitchFamily="49" charset="0"/>
              </a:rPr>
              <a:t>float</a:t>
            </a:r>
            <a:r>
              <a:rPr lang="en-US" dirty="0"/>
              <a:t> multiplier </a:t>
            </a:r>
            <a:r>
              <a:rPr lang="en-US" sz="1800" dirty="0"/>
              <a:t>(</a:t>
            </a:r>
            <a:r>
              <a:rPr lang="en-US" sz="1800" dirty="0" err="1"/>
              <a:t>dspnone</a:t>
            </a:r>
            <a:r>
              <a:rPr lang="en-US" sz="1800" dirty="0"/>
              <a:t>)</a:t>
            </a:r>
            <a:r>
              <a:rPr lang="en-US" dirty="0"/>
              <a:t>:  567LUTs, 692FFs</a:t>
            </a:r>
          </a:p>
          <a:p>
            <a:pPr lvl="1"/>
            <a:r>
              <a:rPr lang="en-US" dirty="0"/>
              <a:t>Overall 2~3x less resource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6BE57B7-CEA6-4025-98B6-E24E0D75FC53}"/>
              </a:ext>
            </a:extLst>
          </p:cNvPr>
          <p:cNvSpPr/>
          <p:nvPr/>
        </p:nvSpPr>
        <p:spPr>
          <a:xfrm>
            <a:off x="305277" y="6565518"/>
            <a:ext cx="68407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https://www.xilinx.com/support/documentation/ip_documentation/ru/floating-point.html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4CCC46C-6745-499D-A2D1-0280D1EF21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64"/>
          <a:stretch/>
        </p:blipFill>
        <p:spPr>
          <a:xfrm>
            <a:off x="762192" y="3124543"/>
            <a:ext cx="7940233" cy="88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56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32C7AE-0681-4B39-AB77-BBFE0AF89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Half-precision Floating-points (2/2)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AEF576-5BBA-4EC1-98E1-FD69FBD659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Render results comparison: </a:t>
            </a:r>
            <a:r>
              <a:rPr lang="en-US" dirty="0">
                <a:latin typeface="Consolas" panose="020B0609020204030204" pitchFamily="49" charset="0"/>
              </a:rPr>
              <a:t>float</a:t>
            </a:r>
            <a:r>
              <a:rPr lang="en-US" b="1" dirty="0"/>
              <a:t> </a:t>
            </a:r>
            <a:r>
              <a:rPr lang="en-US" dirty="0"/>
              <a:t>vs.</a:t>
            </a:r>
            <a:r>
              <a:rPr lang="en-US" b="1" dirty="0"/>
              <a:t> </a:t>
            </a:r>
            <a:r>
              <a:rPr lang="en-US" dirty="0">
                <a:latin typeface="Consolas" panose="020B0609020204030204" pitchFamily="49" charset="0"/>
              </a:rPr>
              <a:t>half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No significant difference under 640x480 resolution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5B7A1A-3F4D-488A-B439-8E410220A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03" y="1987952"/>
            <a:ext cx="3738191" cy="27872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323AFD6-FF97-496F-ABBE-DCB603039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96"/>
          <a:stretch/>
        </p:blipFill>
        <p:spPr>
          <a:xfrm>
            <a:off x="4903181" y="1987950"/>
            <a:ext cx="3742813" cy="2787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DF44564-BADA-4150-BD31-D9DE56C38CD7}"/>
              </a:ext>
            </a:extLst>
          </p:cNvPr>
          <p:cNvSpPr txBox="1"/>
          <p:nvPr/>
        </p:nvSpPr>
        <p:spPr>
          <a:xfrm>
            <a:off x="1510858" y="4813034"/>
            <a:ext cx="2281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float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(32-bit)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F7DE63E-06FE-4220-90EC-61DAE0CAA943}"/>
              </a:ext>
            </a:extLst>
          </p:cNvPr>
          <p:cNvSpPr txBox="1"/>
          <p:nvPr/>
        </p:nvSpPr>
        <p:spPr>
          <a:xfrm>
            <a:off x="5633847" y="4813034"/>
            <a:ext cx="2281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alibri" panose="020F0502020204030204" pitchFamily="34" charset="0"/>
              </a:rPr>
              <a:t>half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(16-bit)</a:t>
            </a:r>
          </a:p>
        </p:txBody>
      </p:sp>
    </p:spTree>
    <p:extLst>
      <p:ext uri="{BB962C8B-B14F-4D97-AF65-F5344CB8AC3E}">
        <p14:creationId xmlns:p14="http://schemas.microsoft.com/office/powerpoint/2010/main" val="3524292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2F7DD3-AB89-43F7-A897-1DDC3A85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Tiled Frame Rendering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BFEB37-6748-4BD9-B876-5FE6747921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640x480 RGB frame is too large for </a:t>
            </a:r>
            <a:r>
              <a:rPr lang="en-US" dirty="0" err="1"/>
              <a:t>ZedBoard</a:t>
            </a:r>
            <a:r>
              <a:rPr lang="en-US" dirty="0"/>
              <a:t> BRAM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Reduce buffer to 640x60, render a frame in 8 iterations</a:t>
            </a:r>
          </a:p>
          <a:p>
            <a:pPr lvl="1"/>
            <a:r>
              <a:rPr lang="en-US" dirty="0"/>
              <a:t>Face data is streamed in each iteration</a:t>
            </a:r>
          </a:p>
          <a:p>
            <a:pPr lvl="1"/>
            <a:r>
              <a:rPr lang="en-US" dirty="0"/>
              <a:t>Frame buffer is streamed out after rasterizing all objects</a:t>
            </a:r>
          </a:p>
          <a:p>
            <a:pPr lvl="3"/>
            <a:endParaRPr lang="en-US" sz="300" b="1" dirty="0"/>
          </a:p>
          <a:p>
            <a:r>
              <a:rPr lang="en-US" b="1" dirty="0"/>
              <a:t>Results: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67433A9-D6C2-44FA-B372-4647862A5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65"/>
          <a:stretch/>
        </p:blipFill>
        <p:spPr>
          <a:xfrm>
            <a:off x="2056513" y="3197140"/>
            <a:ext cx="5030974" cy="295138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463A101-464C-41F4-A219-1CE3C5F9338B}"/>
              </a:ext>
            </a:extLst>
          </p:cNvPr>
          <p:cNvSpPr/>
          <p:nvPr/>
        </p:nvSpPr>
        <p:spPr bwMode="auto">
          <a:xfrm flipV="1">
            <a:off x="3296332" y="5315918"/>
            <a:ext cx="981200" cy="76547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63F2CD4-270E-4C5E-8D41-F64444C3498F}"/>
              </a:ext>
            </a:extLst>
          </p:cNvPr>
          <p:cNvSpPr txBox="1"/>
          <p:nvPr/>
        </p:nvSpPr>
        <p:spPr>
          <a:xfrm>
            <a:off x="3464109" y="6051337"/>
            <a:ext cx="1020777" cy="40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-88%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62C0B84-F5E6-40CE-AB43-CAB70047D548}"/>
              </a:ext>
            </a:extLst>
          </p:cNvPr>
          <p:cNvSpPr txBox="1"/>
          <p:nvPr/>
        </p:nvSpPr>
        <p:spPr>
          <a:xfrm>
            <a:off x="4246774" y="6051337"/>
            <a:ext cx="1020777" cy="40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F9661B6-04D0-4C25-9CDF-5A6DCF73DB64}"/>
              </a:ext>
            </a:extLst>
          </p:cNvPr>
          <p:cNvSpPr txBox="1"/>
          <p:nvPr/>
        </p:nvSpPr>
        <p:spPr>
          <a:xfrm>
            <a:off x="4974614" y="6051337"/>
            <a:ext cx="1020777" cy="40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C3F217-A093-4465-869B-745C2DDBB505}"/>
              </a:ext>
            </a:extLst>
          </p:cNvPr>
          <p:cNvSpPr txBox="1"/>
          <p:nvPr/>
        </p:nvSpPr>
        <p:spPr>
          <a:xfrm>
            <a:off x="5664288" y="6051337"/>
            <a:ext cx="1020777" cy="40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35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460998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299051-B672-4C40-87BD-EDC31BCDF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B552B8-2FC5-451F-B6C0-7F579B4D4AB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Introduction</a:t>
            </a:r>
          </a:p>
          <a:p>
            <a:pPr eaLnBrk="1" hangingPunct="1">
              <a:defRPr/>
            </a:pP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Algorithm Overview</a:t>
            </a:r>
          </a:p>
          <a:p>
            <a:pPr eaLnBrk="1" hangingPunct="1">
              <a:defRPr/>
            </a:pP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Kernel Implementation</a:t>
            </a:r>
          </a:p>
          <a:p>
            <a:pPr eaLnBrk="1" hangingPunct="1">
              <a:defRPr/>
            </a:pP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Design Optimization</a:t>
            </a:r>
          </a:p>
          <a:p>
            <a:pPr eaLnBrk="1" hangingPunct="1">
              <a:defRPr/>
            </a:pPr>
            <a:r>
              <a:rPr lang="en-US" altLang="zh-TW" b="1" dirty="0">
                <a:ea typeface="ＭＳ Ｐゴシック" pitchFamily="34" charset="-128"/>
              </a:rPr>
              <a:t>System Integration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  <a:ea typeface="ＭＳ Ｐゴシック" pitchFamily="34" charset="-128"/>
            </a:endParaRPr>
          </a:p>
          <a:p>
            <a:pPr eaLnBrk="1" hangingPunct="1">
              <a:defRPr/>
            </a:pP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186425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24444A-1466-42E6-99FE-8CCE4AF8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Specifications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BBDB46-7C64-4CF5-9711-ED88F2A133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Platform:	</a:t>
            </a:r>
            <a:r>
              <a:rPr lang="en-US" dirty="0"/>
              <a:t>      </a:t>
            </a:r>
            <a:r>
              <a:rPr lang="en-US" dirty="0" err="1"/>
              <a:t>ZedBoard</a:t>
            </a:r>
            <a:endParaRPr lang="en-US" dirty="0"/>
          </a:p>
          <a:p>
            <a:r>
              <a:rPr lang="en-US" b="1" dirty="0"/>
              <a:t>Frequency:	     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250 MHz</a:t>
            </a:r>
            <a:r>
              <a:rPr lang="en-US" dirty="0"/>
              <a:t> </a:t>
            </a:r>
            <a:r>
              <a:rPr lang="en-US" sz="2000" dirty="0"/>
              <a:t>(synthesized under 100 MHz)</a:t>
            </a:r>
          </a:p>
          <a:p>
            <a:r>
              <a:rPr lang="en-US" b="1" dirty="0"/>
              <a:t>Video format: 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640x480</a:t>
            </a:r>
            <a:r>
              <a:rPr lang="en-US" dirty="0"/>
              <a:t> </a:t>
            </a:r>
            <a:r>
              <a:rPr lang="en-US" sz="1600" dirty="0"/>
              <a:t> </a:t>
            </a:r>
            <a:r>
              <a:rPr lang="en-US" sz="2000" dirty="0"/>
              <a:t>(HDMI)</a:t>
            </a:r>
            <a:endParaRPr lang="en-US" dirty="0"/>
          </a:p>
          <a:p>
            <a:r>
              <a:rPr lang="en-US" b="1" dirty="0"/>
              <a:t>Frame rate:	      </a:t>
            </a:r>
            <a:r>
              <a:rPr lang="en-US" b="1" dirty="0">
                <a:solidFill>
                  <a:srgbClr val="FF0000"/>
                </a:solidFill>
              </a:rPr>
              <a:t>20fps       </a:t>
            </a:r>
            <a:r>
              <a:rPr lang="en-US" sz="2000" dirty="0"/>
              <a:t>(depending on number of faces)</a:t>
            </a:r>
            <a:br>
              <a:rPr lang="en-US" sz="2000" dirty="0"/>
            </a:br>
            <a:r>
              <a:rPr lang="en-US" dirty="0"/>
              <a:t>		      </a:t>
            </a:r>
            <a:r>
              <a:rPr lang="en-US" sz="1800" dirty="0"/>
              <a:t>1200x speed up compare to Core i7, frequency normalized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DE296B-E5CD-46B9-A457-E87A6F6C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75" y="3519442"/>
            <a:ext cx="3314368" cy="24836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C784E7F-F94C-4355-AC66-B71804EFB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044" y="3510602"/>
            <a:ext cx="4067698" cy="24925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1734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E5D107-60AE-4A93-9382-AC12FA8E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3D Rendering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AE7509-3CAD-4C95-8385-38D1ADED29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6088" y="1268760"/>
            <a:ext cx="8496944" cy="5121880"/>
          </a:xfrm>
        </p:spPr>
        <p:txBody>
          <a:bodyPr/>
          <a:lstStyle/>
          <a:p>
            <a:r>
              <a:rPr lang="en-US" b="1" dirty="0"/>
              <a:t>Rendering</a:t>
            </a:r>
            <a:r>
              <a:rPr lang="en-US" dirty="0"/>
              <a:t>: visualizing 3D objects and scenes</a:t>
            </a:r>
          </a:p>
          <a:p>
            <a:r>
              <a:rPr lang="en-US" altLang="zh-TW" b="1" dirty="0"/>
              <a:t>Applications</a:t>
            </a:r>
          </a:p>
          <a:p>
            <a:pPr lvl="1"/>
            <a:r>
              <a:rPr lang="en-US" dirty="0"/>
              <a:t>Real-time: 	video games, AR, …</a:t>
            </a:r>
          </a:p>
          <a:p>
            <a:pPr lvl="1"/>
            <a:r>
              <a:rPr lang="en-US" altLang="zh-TW" dirty="0"/>
              <a:t>Non real-time:	movie, interior design, …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High computational complexity</a:t>
            </a:r>
          </a:p>
        </p:txBody>
      </p:sp>
      <p:pic>
        <p:nvPicPr>
          <p:cNvPr id="6146" name="Picture 2" descr="3D Game Rendering 101">
            <a:extLst>
              <a:ext uri="{FF2B5EF4-FFF2-40B4-BE49-F238E27FC236}">
                <a16:creationId xmlns:a16="http://schemas.microsoft.com/office/drawing/2014/main" id="{79BC7CE2-5F63-48FD-9CF1-C49B9D74C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69" y="3229303"/>
            <a:ext cx="3615588" cy="1878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Why 3D Interior Rendering must for Architectural - 3D Motion">
            <a:extLst>
              <a:ext uri="{FF2B5EF4-FFF2-40B4-BE49-F238E27FC236}">
                <a16:creationId xmlns:a16="http://schemas.microsoft.com/office/drawing/2014/main" id="{2A5614A0-67A8-4074-938C-1968DCAF5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679" y="3229304"/>
            <a:ext cx="3319263" cy="18787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780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9C6A39-E34B-48F8-B185-86ECD2C9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HDMI Output Integration (1/2)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8D8CC3-C0EA-4A43-B773-4E6FABF222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6088" y="1268760"/>
            <a:ext cx="8496944" cy="5121880"/>
          </a:xfrm>
        </p:spPr>
        <p:txBody>
          <a:bodyPr/>
          <a:lstStyle/>
          <a:p>
            <a:r>
              <a:rPr lang="en-US" b="1" dirty="0" err="1"/>
              <a:t>ZedBoard</a:t>
            </a:r>
            <a:r>
              <a:rPr lang="en-US" b="1" dirty="0"/>
              <a:t> uses ADV7511 as an HDMI transmitter</a:t>
            </a:r>
          </a:p>
          <a:p>
            <a:pPr lvl="5"/>
            <a:endParaRPr lang="en-US" sz="1100" dirty="0"/>
          </a:p>
          <a:p>
            <a:r>
              <a:rPr lang="en-US" dirty="0"/>
              <a:t>To integrate ADV7511 in the system: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ADX_HDMI_TX</a:t>
            </a:r>
            <a:r>
              <a:rPr lang="en-US" b="1" dirty="0"/>
              <a:t> </a:t>
            </a:r>
            <a:r>
              <a:rPr lang="en-US" dirty="0"/>
              <a:t>IP provided by Analog Devices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Xilinx</a:t>
            </a:r>
            <a:r>
              <a:rPr lang="en-US" dirty="0"/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AXI IIC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IP to configure ADV7511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Initialize ADX_HDMI_TX registers using PYNQ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Initialize ADV7511 registers using PYNQ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Xilinx Video Test Pattern Generator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to test HDMI</a:t>
            </a:r>
            <a:endParaRPr lang="en-US" b="1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Integrate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Xilinx Video Frame Buffer Read</a:t>
            </a:r>
            <a:r>
              <a:rPr lang="en-US" dirty="0"/>
              <a:t> for frame reading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065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CED315-7458-43C2-AF6C-A4442E5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HDMI Output Integration (2/2)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7E744E-DD03-4EFF-8525-A17F6024A8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ADV7511 Programming (I</a:t>
            </a:r>
            <a:r>
              <a:rPr lang="en-US" b="1" baseline="30000" dirty="0"/>
              <a:t>2</a:t>
            </a:r>
            <a:r>
              <a:rPr lang="en-US" b="1" dirty="0"/>
              <a:t>C)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3BB10D62-096E-4983-AA46-B6706EFB79DA}"/>
              </a:ext>
            </a:extLst>
          </p:cNvPr>
          <p:cNvGrpSpPr/>
          <p:nvPr/>
        </p:nvGrpSpPr>
        <p:grpSpPr>
          <a:xfrm>
            <a:off x="786432" y="1890281"/>
            <a:ext cx="2928318" cy="3947750"/>
            <a:chOff x="786432" y="1957750"/>
            <a:chExt cx="2864859" cy="388950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8EA6634F-3B84-478D-B992-1F1C3BE1B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432" y="1957750"/>
              <a:ext cx="2864859" cy="110857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C9C6B9C-B39C-4E71-BE2E-726E66DA3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432" y="3066326"/>
              <a:ext cx="2864859" cy="278092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34000837-ACB6-4502-97CC-8AB5E61CA326}"/>
              </a:ext>
            </a:extLst>
          </p:cNvPr>
          <p:cNvSpPr txBox="1"/>
          <p:nvPr/>
        </p:nvSpPr>
        <p:spPr>
          <a:xfrm>
            <a:off x="990451" y="5838031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ADV7511 register specs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C747EAA4-BD2F-4861-B652-273FF68EB0EC}"/>
              </a:ext>
            </a:extLst>
          </p:cNvPr>
          <p:cNvCxnSpPr>
            <a:cxnSpLocks/>
          </p:cNvCxnSpPr>
          <p:nvPr/>
        </p:nvCxnSpPr>
        <p:spPr bwMode="auto">
          <a:xfrm>
            <a:off x="3781053" y="3861048"/>
            <a:ext cx="248022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AFBF986F-E7CC-4DE9-B1E4-4FD00D7E7D4B}"/>
              </a:ext>
            </a:extLst>
          </p:cNvPr>
          <p:cNvSpPr/>
          <p:nvPr/>
        </p:nvSpPr>
        <p:spPr>
          <a:xfrm>
            <a:off x="4068316" y="1890348"/>
            <a:ext cx="4802933" cy="3970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ipIIC.send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39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267F99"/>
                </a:solidFill>
                <a:latin typeface="Consolas" panose="020B0609020204030204" pitchFamily="49" charset="0"/>
              </a:rPr>
              <a:t>bytes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41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50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]), 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# power down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ipIIC.send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39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267F99"/>
                </a:solidFill>
                <a:latin typeface="Consolas" panose="020B0609020204030204" pitchFamily="49" charset="0"/>
              </a:rPr>
              <a:t>bytes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15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01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]), 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# 16,20,24b YCbCr422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ipIIC.send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39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267F99"/>
                </a:solidFill>
                <a:latin typeface="Consolas" panose="020B0609020204030204" pitchFamily="49" charset="0"/>
              </a:rPr>
              <a:t>bytes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35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]), 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# 4:4:4, 8b, style2,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ipIIC.send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39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267F99"/>
                </a:solidFill>
                <a:latin typeface="Consolas" panose="020B0609020204030204" pitchFamily="49" charset="0"/>
              </a:rPr>
              <a:t>bytes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17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00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]), 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# 4:3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ipIIC.send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39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267F99"/>
                </a:solidFill>
                <a:latin typeface="Consolas" panose="020B0609020204030204" pitchFamily="49" charset="0"/>
              </a:rPr>
              <a:t>bytes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40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80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]), 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# GC packet enable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ipIIC.send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39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267F99"/>
                </a:solidFill>
                <a:latin typeface="Consolas" panose="020B0609020204030204" pitchFamily="49" charset="0"/>
              </a:rPr>
              <a:t>bytes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48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08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]), 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# bit right justified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ipIIC.send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39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267F99"/>
                </a:solidFill>
                <a:latin typeface="Consolas" panose="020B0609020204030204" pitchFamily="49" charset="0"/>
              </a:rPr>
              <a:t>bytes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49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a8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]), 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# bit trim: truncate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ipIIC.send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39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267F99"/>
                </a:solidFill>
                <a:latin typeface="Consolas" panose="020B0609020204030204" pitchFamily="49" charset="0"/>
              </a:rPr>
              <a:t>bytes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98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03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]), 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# fixed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ipIIC.send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39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267F99"/>
                </a:solidFill>
                <a:latin typeface="Consolas" panose="020B0609020204030204" pitchFamily="49" charset="0"/>
              </a:rPr>
              <a:t>bytes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9a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e0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]), 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# fixed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ipIIC.send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39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267F99"/>
                </a:solidFill>
                <a:latin typeface="Consolas" panose="020B0609020204030204" pitchFamily="49" charset="0"/>
              </a:rPr>
              <a:t>bytes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9c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30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]), 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# fixed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ipIIC.send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39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267F99"/>
                </a:solidFill>
                <a:latin typeface="Consolas" panose="020B0609020204030204" pitchFamily="49" charset="0"/>
              </a:rPr>
              <a:t>bytes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9d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61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]), 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# fixed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ipIIC.send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39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267F99"/>
                </a:solidFill>
                <a:latin typeface="Consolas" panose="020B0609020204030204" pitchFamily="49" charset="0"/>
              </a:rPr>
              <a:t>bytes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a2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a4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]), 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# fixed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ipIIC.send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39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267F99"/>
                </a:solidFill>
                <a:latin typeface="Consolas" panose="020B0609020204030204" pitchFamily="49" charset="0"/>
              </a:rPr>
              <a:t>bytes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a3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a4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]), 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# fixed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ipIIC.send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39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267F99"/>
                </a:solidFill>
                <a:latin typeface="Consolas" panose="020B0609020204030204" pitchFamily="49" charset="0"/>
              </a:rPr>
              <a:t>bytes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af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06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]), 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# HDMI mode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ipIIC.send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39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267F99"/>
                </a:solidFill>
                <a:latin typeface="Consolas" panose="020B0609020204030204" pitchFamily="49" charset="0"/>
              </a:rPr>
              <a:t>bytes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e0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d0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]), 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# fixed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ipIIC.send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39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267F99"/>
                </a:solidFill>
                <a:latin typeface="Consolas" panose="020B0609020204030204" pitchFamily="49" charset="0"/>
              </a:rPr>
              <a:t>bytes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f9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00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]), 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# fixed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ipIIC.send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39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267F99"/>
                </a:solidFill>
                <a:latin typeface="Consolas" panose="020B0609020204030204" pitchFamily="49" charset="0"/>
              </a:rPr>
              <a:t>bytes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d6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c0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]), 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ipIIC.send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39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267F99"/>
                </a:solidFill>
                <a:latin typeface="Consolas" panose="020B0609020204030204" pitchFamily="49" charset="0"/>
              </a:rPr>
              <a:t>bytes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41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0x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]), </a:t>
            </a:r>
            <a:r>
              <a:rPr lang="en-US" sz="105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# power up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A709ADB-A8A1-4641-A771-9E29CC16F0AA}"/>
              </a:ext>
            </a:extLst>
          </p:cNvPr>
          <p:cNvSpPr txBox="1"/>
          <p:nvPr/>
        </p:nvSpPr>
        <p:spPr>
          <a:xfrm>
            <a:off x="4499992" y="5838031"/>
            <a:ext cx="393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our programming sequence in PYNQ</a:t>
            </a:r>
          </a:p>
        </p:txBody>
      </p:sp>
    </p:spTree>
    <p:extLst>
      <p:ext uri="{BB962C8B-B14F-4D97-AF65-F5344CB8AC3E}">
        <p14:creationId xmlns:p14="http://schemas.microsoft.com/office/powerpoint/2010/main" val="2153144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CE774-8ED8-49EA-8443-0E45B4B30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Block Diagram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27AFF2D-DFE3-4C65-B77D-603306A3D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" y="1844824"/>
            <a:ext cx="8928992" cy="376528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FA70B72-3D40-4652-9B49-3780049AE5EE}"/>
              </a:ext>
            </a:extLst>
          </p:cNvPr>
          <p:cNvSpPr/>
          <p:nvPr/>
        </p:nvSpPr>
        <p:spPr bwMode="auto">
          <a:xfrm>
            <a:off x="2941320" y="4492624"/>
            <a:ext cx="952500" cy="464820"/>
          </a:xfrm>
          <a:prstGeom prst="rect">
            <a:avLst/>
          </a:prstGeom>
          <a:solidFill>
            <a:srgbClr val="FF0000">
              <a:alpha val="20000"/>
            </a:srgbClr>
          </a:solidFill>
          <a:ln w="28575" cap="flat" cmpd="sng" algn="ctr">
            <a:solidFill>
              <a:srgbClr val="FF404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730F282-30D3-40A0-BE09-9F1313219174}"/>
              </a:ext>
            </a:extLst>
          </p:cNvPr>
          <p:cNvSpPr txBox="1"/>
          <p:nvPr/>
        </p:nvSpPr>
        <p:spPr>
          <a:xfrm>
            <a:off x="2600527" y="4158050"/>
            <a:ext cx="1596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Render kernel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ADFB07-7E42-4DF1-BBD3-1E9C75AF30D7}"/>
              </a:ext>
            </a:extLst>
          </p:cNvPr>
          <p:cNvSpPr/>
          <p:nvPr/>
        </p:nvSpPr>
        <p:spPr bwMode="auto">
          <a:xfrm>
            <a:off x="1810000" y="4381954"/>
            <a:ext cx="887480" cy="590730"/>
          </a:xfrm>
          <a:prstGeom prst="rect">
            <a:avLst/>
          </a:prstGeom>
          <a:solidFill>
            <a:srgbClr val="92D050">
              <a:alpha val="41176"/>
            </a:srgbClr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FD776F-DCEA-4AE6-86FF-B5BAB9A38D09}"/>
              </a:ext>
            </a:extLst>
          </p:cNvPr>
          <p:cNvSpPr/>
          <p:nvPr/>
        </p:nvSpPr>
        <p:spPr bwMode="auto">
          <a:xfrm>
            <a:off x="4256020" y="4641034"/>
            <a:ext cx="872240" cy="445950"/>
          </a:xfrm>
          <a:prstGeom prst="rect">
            <a:avLst/>
          </a:prstGeom>
          <a:solidFill>
            <a:srgbClr val="92D050">
              <a:alpha val="41176"/>
            </a:srgbClr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47627D1-FC86-40D4-99F7-C3238EFEE7B7}"/>
              </a:ext>
            </a:extLst>
          </p:cNvPr>
          <p:cNvSpPr txBox="1"/>
          <p:nvPr/>
        </p:nvSpPr>
        <p:spPr>
          <a:xfrm>
            <a:off x="4346608" y="5075053"/>
            <a:ext cx="719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OutputDMA</a:t>
            </a:r>
            <a:endParaRPr lang="en-US" sz="1400"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B350E2B-7FDC-4CBD-A0BC-89CF9CDDF9AF}"/>
              </a:ext>
            </a:extLst>
          </p:cNvPr>
          <p:cNvSpPr/>
          <p:nvPr/>
        </p:nvSpPr>
        <p:spPr bwMode="auto">
          <a:xfrm>
            <a:off x="4225540" y="3947614"/>
            <a:ext cx="940820" cy="33165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7CB7132-441F-4FCB-9C80-D1D41E3B5FAA}"/>
              </a:ext>
            </a:extLst>
          </p:cNvPr>
          <p:cNvSpPr/>
          <p:nvPr/>
        </p:nvSpPr>
        <p:spPr bwMode="auto">
          <a:xfrm>
            <a:off x="5520940" y="2865574"/>
            <a:ext cx="895100" cy="44595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C4FF513-3F93-40B4-BFB2-D29813CD6E7E}"/>
              </a:ext>
            </a:extLst>
          </p:cNvPr>
          <p:cNvSpPr/>
          <p:nvPr/>
        </p:nvSpPr>
        <p:spPr bwMode="auto">
          <a:xfrm>
            <a:off x="7349740" y="4503874"/>
            <a:ext cx="613160" cy="30879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67B67B4-0386-493C-8969-EBACD6D57E77}"/>
              </a:ext>
            </a:extLst>
          </p:cNvPr>
          <p:cNvSpPr/>
          <p:nvPr/>
        </p:nvSpPr>
        <p:spPr bwMode="auto">
          <a:xfrm>
            <a:off x="7273540" y="2004514"/>
            <a:ext cx="742700" cy="887910"/>
          </a:xfrm>
          <a:prstGeom prst="rect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267E09C-3574-4532-891C-59ADDC6A514E}"/>
              </a:ext>
            </a:extLst>
          </p:cNvPr>
          <p:cNvSpPr txBox="1"/>
          <p:nvPr/>
        </p:nvSpPr>
        <p:spPr>
          <a:xfrm>
            <a:off x="7024587" y="1430783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HDMI Controller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809AE49-58B3-4FF9-AF19-AD024933A548}"/>
              </a:ext>
            </a:extLst>
          </p:cNvPr>
          <p:cNvSpPr/>
          <p:nvPr/>
        </p:nvSpPr>
        <p:spPr bwMode="auto">
          <a:xfrm>
            <a:off x="7041130" y="3730624"/>
            <a:ext cx="1218950" cy="533400"/>
          </a:xfrm>
          <a:prstGeom prst="rect">
            <a:avLst/>
          </a:prstGeom>
          <a:solidFill>
            <a:srgbClr val="FFEB9D">
              <a:alpha val="60000"/>
            </a:srgbClr>
          </a:solidFill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6303F38-F518-4018-B5E7-BE59AB5D1BF7}"/>
              </a:ext>
            </a:extLst>
          </p:cNvPr>
          <p:cNvSpPr txBox="1"/>
          <p:nvPr/>
        </p:nvSpPr>
        <p:spPr>
          <a:xfrm>
            <a:off x="8446396" y="3531771"/>
            <a:ext cx="679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ZYNQ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0EF7012-3414-4FF0-8831-4434FA6EFF02}"/>
              </a:ext>
            </a:extLst>
          </p:cNvPr>
          <p:cNvSpPr/>
          <p:nvPr/>
        </p:nvSpPr>
        <p:spPr bwMode="auto">
          <a:xfrm>
            <a:off x="5604168" y="3962854"/>
            <a:ext cx="735672" cy="155847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CBAE67A-5EF7-4247-9A36-7C344AAFAA4E}"/>
              </a:ext>
            </a:extLst>
          </p:cNvPr>
          <p:cNvSpPr txBox="1"/>
          <p:nvPr/>
        </p:nvSpPr>
        <p:spPr>
          <a:xfrm>
            <a:off x="5065616" y="5498696"/>
            <a:ext cx="181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Data Interconnect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949A25B-DB6D-4387-A7EB-F5F3E1DF2AF6}"/>
              </a:ext>
            </a:extLst>
          </p:cNvPr>
          <p:cNvSpPr/>
          <p:nvPr/>
        </p:nvSpPr>
        <p:spPr bwMode="auto">
          <a:xfrm>
            <a:off x="739140" y="3616325"/>
            <a:ext cx="723900" cy="144018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F1B666D-8894-4432-9449-389F3BE7B8CA}"/>
              </a:ext>
            </a:extLst>
          </p:cNvPr>
          <p:cNvSpPr txBox="1"/>
          <p:nvPr/>
        </p:nvSpPr>
        <p:spPr>
          <a:xfrm>
            <a:off x="456508" y="5171299"/>
            <a:ext cx="128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Control Interconnect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8F57FFB-B6C8-49B7-BE3B-AE2F3F224130}"/>
              </a:ext>
            </a:extLst>
          </p:cNvPr>
          <p:cNvSpPr txBox="1"/>
          <p:nvPr/>
        </p:nvSpPr>
        <p:spPr>
          <a:xfrm>
            <a:off x="1934673" y="5070830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DMA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B257ECA-D151-4B6D-AC61-7DCE9FFA66AD}"/>
              </a:ext>
            </a:extLst>
          </p:cNvPr>
          <p:cNvSpPr txBox="1"/>
          <p:nvPr/>
        </p:nvSpPr>
        <p:spPr>
          <a:xfrm>
            <a:off x="7054084" y="4911402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400" b="1" baseline="300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 for</a:t>
            </a:r>
            <a:br>
              <a:rPr lang="en-US" sz="14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ADV7511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54C7D5F-A259-42A9-AB91-03BE51BACDE4}"/>
              </a:ext>
            </a:extLst>
          </p:cNvPr>
          <p:cNvSpPr txBox="1"/>
          <p:nvPr/>
        </p:nvSpPr>
        <p:spPr>
          <a:xfrm>
            <a:off x="2182435" y="2691046"/>
            <a:ext cx="3120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Video Test Pattern </a:t>
            </a:r>
          </a:p>
          <a:p>
            <a:pPr algn="r"/>
            <a:r>
              <a:rPr lang="en-US" sz="14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Generator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647C5C2-5C90-4198-822F-5AC6911FBDC0}"/>
              </a:ext>
            </a:extLst>
          </p:cNvPr>
          <p:cNvSpPr txBox="1"/>
          <p:nvPr/>
        </p:nvSpPr>
        <p:spPr>
          <a:xfrm>
            <a:off x="3393733" y="3573665"/>
            <a:ext cx="2027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 Buffer Reader</a:t>
            </a:r>
          </a:p>
        </p:txBody>
      </p:sp>
    </p:spTree>
    <p:extLst>
      <p:ext uri="{BB962C8B-B14F-4D97-AF65-F5344CB8AC3E}">
        <p14:creationId xmlns:p14="http://schemas.microsoft.com/office/powerpoint/2010/main" val="1701545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854006-9426-43FD-9D2F-C09487260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Hardware-Software Scheduling (1/4)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8D158B-1010-4780-8F8D-ADCD0828CC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Use separate </a:t>
            </a:r>
            <a:r>
              <a:rPr lang="en-US" b="1" dirty="0">
                <a:solidFill>
                  <a:srgbClr val="C00000"/>
                </a:solidFill>
              </a:rPr>
              <a:t>render kernel thread </a:t>
            </a:r>
            <a:r>
              <a:rPr lang="en-US" dirty="0">
                <a:solidFill>
                  <a:srgbClr val="C00000"/>
                </a:solidFill>
              </a:rPr>
              <a:t>(runs on kernel)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	        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scene control thread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(runs on host CPU)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b="1" dirty="0"/>
              <a:t>Rasterization is a pixel-wise operation</a:t>
            </a:r>
          </a:p>
          <a:p>
            <a:pPr lvl="1"/>
            <a:r>
              <a:rPr lang="en-US" dirty="0"/>
              <a:t>Require hardware kernel to accelerate</a:t>
            </a:r>
          </a:p>
          <a:p>
            <a:r>
              <a:rPr lang="en-US" b="1" dirty="0"/>
              <a:t>Scene logic and transform matrices are object-wise operations</a:t>
            </a:r>
          </a:p>
          <a:p>
            <a:pPr lvl="1"/>
            <a:r>
              <a:rPr lang="en-US" dirty="0"/>
              <a:t>Can be done by CPU in real-time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3B5D91-F8C7-44E4-9022-A0A50665C377}"/>
              </a:ext>
            </a:extLst>
          </p:cNvPr>
          <p:cNvSpPr/>
          <p:nvPr/>
        </p:nvSpPr>
        <p:spPr>
          <a:xfrm>
            <a:off x="1981013" y="2227710"/>
            <a:ext cx="5162308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foreach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frame: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sz="1800" dirty="0" err="1">
                <a:highlight>
                  <a:srgbClr val="FFFF00"/>
                </a:highlight>
                <a:latin typeface="Consolas" panose="020B0609020204030204" pitchFamily="49" charset="0"/>
                <a:cs typeface="Calibri" panose="020F0502020204030204" pitchFamily="34" charset="0"/>
              </a:rPr>
              <a:t>render_thread.start</a:t>
            </a:r>
            <a:r>
              <a:rPr lang="en-US" sz="1800" dirty="0">
                <a:highlight>
                  <a:srgbClr val="FFFF00"/>
                </a:highlight>
                <a:latin typeface="Consolas" panose="020B0609020204030204" pitchFamily="49" charset="0"/>
                <a:cs typeface="Calibri" panose="020F0502020204030204" pitchFamily="34" charset="0"/>
              </a:rPr>
              <a:t>()</a:t>
            </a:r>
          </a:p>
          <a:p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  // scene logic</a:t>
            </a:r>
          </a:p>
          <a:p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  // calculate object transform matrix</a:t>
            </a:r>
          </a:p>
          <a:p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  // calculate light transform matrix</a:t>
            </a:r>
          </a:p>
          <a:p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  // calculate camera matrix</a:t>
            </a:r>
          </a:p>
          <a:p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sz="1800" dirty="0" err="1">
                <a:highlight>
                  <a:srgbClr val="FFFF00"/>
                </a:highlight>
                <a:latin typeface="Consolas" panose="020B0609020204030204" pitchFamily="49" charset="0"/>
                <a:cs typeface="Calibri" panose="020F0502020204030204" pitchFamily="34" charset="0"/>
              </a:rPr>
              <a:t>render_thread.join</a:t>
            </a:r>
            <a:r>
              <a:rPr lang="en-US" sz="1800" dirty="0">
                <a:highlight>
                  <a:srgbClr val="FFFF00"/>
                </a:highlight>
                <a:latin typeface="Consolas" panose="020B0609020204030204" pitchFamily="49" charset="0"/>
                <a:cs typeface="Calibri" panose="020F0502020204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69681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854006-9426-43FD-9D2F-C09487260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Hardware-Software Scheduling (2/4)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8D158B-1010-4780-8F8D-ADCD0828CC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Use separate </a:t>
            </a:r>
            <a:r>
              <a:rPr lang="en-US" b="1" dirty="0">
                <a:solidFill>
                  <a:srgbClr val="C00000"/>
                </a:solidFill>
              </a:rPr>
              <a:t>render kernel thread </a:t>
            </a:r>
            <a:r>
              <a:rPr lang="en-US" dirty="0">
                <a:solidFill>
                  <a:srgbClr val="C00000"/>
                </a:solidFill>
              </a:rPr>
              <a:t>(runs on kernel)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	        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scene control thread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(runs on host CPU)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7E70F7-B264-42A6-9727-A704660FB9F6}"/>
              </a:ext>
            </a:extLst>
          </p:cNvPr>
          <p:cNvSpPr/>
          <p:nvPr/>
        </p:nvSpPr>
        <p:spPr>
          <a:xfrm>
            <a:off x="3282867" y="2125067"/>
            <a:ext cx="5432092" cy="4247317"/>
          </a:xfrm>
          <a:prstGeom prst="rect">
            <a:avLst/>
          </a:prstGeom>
          <a:solidFill>
            <a:srgbClr val="FFFBFB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latin typeface="Consolas" panose="020B0609020204030204" pitchFamily="49" charset="0"/>
                <a:cs typeface="Calibri" panose="020F0502020204030204" pitchFamily="34" charset="0"/>
              </a:rPr>
              <a:t>function</a:t>
            </a:r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alibri" panose="020F0502020204030204" pitchFamily="34" charset="0"/>
              </a:rPr>
              <a:t>render_thread</a:t>
            </a:r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():</a:t>
            </a:r>
          </a:p>
          <a:p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sz="1800" b="1" dirty="0">
                <a:latin typeface="Consolas" panose="020B0609020204030204" pitchFamily="49" charset="0"/>
                <a:cs typeface="Calibri" panose="020F0502020204030204" pitchFamily="34" charset="0"/>
              </a:rPr>
              <a:t>for</a:t>
            </a:r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 obj </a:t>
            </a:r>
            <a:r>
              <a:rPr lang="en-US" sz="1800" b="1" dirty="0">
                <a:latin typeface="Consolas" panose="020B0609020204030204" pitchFamily="49" charset="0"/>
                <a:cs typeface="Calibri" panose="020F0502020204030204" pitchFamily="34" charset="0"/>
              </a:rPr>
              <a:t>in </a:t>
            </a:r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objects:</a:t>
            </a:r>
          </a:p>
          <a:p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alibri" panose="020F0502020204030204" pitchFamily="34" charset="0"/>
              </a:rPr>
              <a:t>kernel.transform</a:t>
            </a:r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(obj, </a:t>
            </a:r>
            <a:r>
              <a:rPr lang="en-US" sz="1800" dirty="0" err="1">
                <a:latin typeface="Consolas" panose="020B0609020204030204" pitchFamily="49" charset="0"/>
                <a:cs typeface="Calibri" panose="020F0502020204030204" pitchFamily="34" charset="0"/>
              </a:rPr>
              <a:t>obj.transform</a:t>
            </a:r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)</a:t>
            </a:r>
          </a:p>
          <a:p>
            <a:endParaRPr lang="en-US" sz="18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sz="1800" b="1" dirty="0">
                <a:latin typeface="Consolas" panose="020B0609020204030204" pitchFamily="49" charset="0"/>
                <a:cs typeface="Calibri" panose="020F0502020204030204" pitchFamily="34" charset="0"/>
              </a:rPr>
              <a:t>for </a:t>
            </a:r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iteration </a:t>
            </a:r>
            <a:r>
              <a:rPr lang="en-US" sz="1800" b="1" dirty="0">
                <a:latin typeface="Consolas" panose="020B0609020204030204" pitchFamily="49" charset="0"/>
                <a:cs typeface="Calibri" panose="020F0502020204030204" pitchFamily="34" charset="0"/>
              </a:rPr>
              <a:t>in</a:t>
            </a:r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en-US" sz="1800" dirty="0">
                <a:highlight>
                  <a:srgbClr val="FFFF00"/>
                </a:highlight>
                <a:latin typeface="Consolas" panose="020B0609020204030204" pitchFamily="49" charset="0"/>
                <a:cs typeface="Calibri" panose="020F0502020204030204" pitchFamily="34" charset="0"/>
              </a:rPr>
              <a:t>[0,8)</a:t>
            </a:r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:</a:t>
            </a:r>
          </a:p>
          <a:p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alibri" panose="020F0502020204030204" pitchFamily="34" charset="0"/>
              </a:rPr>
              <a:t>kernel.set_frame_tile_range</a:t>
            </a:r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sz="1800" dirty="0">
                <a:highlight>
                  <a:srgbClr val="FFFF00"/>
                </a:highlight>
                <a:latin typeface="Consolas" panose="020B0609020204030204" pitchFamily="49" charset="0"/>
                <a:cs typeface="Calibri" panose="020F0502020204030204" pitchFamily="34" charset="0"/>
              </a:rPr>
              <a:t>60*(i+0)</a:t>
            </a:r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,</a:t>
            </a:r>
          </a:p>
          <a:p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                                </a:t>
            </a:r>
            <a:r>
              <a:rPr lang="en-US" sz="1800" dirty="0">
                <a:highlight>
                  <a:srgbClr val="FFFF00"/>
                </a:highlight>
                <a:latin typeface="Consolas" panose="020B0609020204030204" pitchFamily="49" charset="0"/>
                <a:cs typeface="Calibri" panose="020F0502020204030204" pitchFamily="34" charset="0"/>
              </a:rPr>
              <a:t>60*(i+1)</a:t>
            </a:r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    </a:t>
            </a:r>
            <a:r>
              <a:rPr lang="en-US" sz="1800" b="1" dirty="0">
                <a:highlight>
                  <a:srgbClr val="FFFF00"/>
                </a:highlight>
                <a:latin typeface="Consolas" panose="020B0609020204030204" pitchFamily="49" charset="0"/>
                <a:cs typeface="Calibri" panose="020F0502020204030204" pitchFamily="34" charset="0"/>
              </a:rPr>
              <a:t>for</a:t>
            </a:r>
            <a:r>
              <a:rPr lang="en-US" sz="1800" dirty="0">
                <a:highlight>
                  <a:srgbClr val="FFFF00"/>
                </a:highlight>
                <a:latin typeface="Consolas" panose="020B0609020204030204" pitchFamily="49" charset="0"/>
                <a:cs typeface="Calibri" panose="020F0502020204030204" pitchFamily="34" charset="0"/>
              </a:rPr>
              <a:t> obj </a:t>
            </a:r>
            <a:r>
              <a:rPr lang="en-US" sz="1800" b="1" dirty="0">
                <a:highlight>
                  <a:srgbClr val="FFFF00"/>
                </a:highlight>
                <a:latin typeface="Consolas" panose="020B0609020204030204" pitchFamily="49" charset="0"/>
                <a:cs typeface="Calibri" panose="020F0502020204030204" pitchFamily="34" charset="0"/>
              </a:rPr>
              <a:t>in</a:t>
            </a:r>
            <a:r>
              <a:rPr lang="en-US" sz="1800" dirty="0">
                <a:highlight>
                  <a:srgbClr val="FFFF00"/>
                </a:highlight>
                <a:latin typeface="Consolas" panose="020B0609020204030204" pitchFamily="49" charset="0"/>
                <a:cs typeface="Calibri" panose="020F0502020204030204" pitchFamily="34" charset="0"/>
              </a:rPr>
              <a:t> objects:</a:t>
            </a:r>
          </a:p>
          <a:p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  <a:r>
              <a:rPr lang="en-US" sz="1800" dirty="0" err="1">
                <a:latin typeface="Consolas" panose="020B0609020204030204" pitchFamily="49" charset="0"/>
                <a:cs typeface="Calibri" panose="020F0502020204030204" pitchFamily="34" charset="0"/>
              </a:rPr>
              <a:t>kernel.set_num_faces</a:t>
            </a:r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(obj)</a:t>
            </a:r>
          </a:p>
          <a:p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  <a:r>
              <a:rPr lang="en-US" sz="1800" dirty="0" err="1">
                <a:latin typeface="Consolas" panose="020B0609020204030204" pitchFamily="49" charset="0"/>
                <a:cs typeface="Calibri" panose="020F0502020204030204" pitchFamily="34" charset="0"/>
              </a:rPr>
              <a:t>kernel.set_texture_id</a:t>
            </a:r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(obj)</a:t>
            </a:r>
          </a:p>
          <a:p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      </a:t>
            </a:r>
            <a:r>
              <a:rPr lang="en-US" sz="1800" dirty="0" err="1">
                <a:latin typeface="Consolas" panose="020B0609020204030204" pitchFamily="49" charset="0"/>
                <a:cs typeface="Calibri" panose="020F0502020204030204" pitchFamily="34" charset="0"/>
              </a:rPr>
              <a:t>kernel.rasterize</a:t>
            </a:r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(obj)</a:t>
            </a:r>
          </a:p>
          <a:p>
            <a:endParaRPr lang="en-US" sz="1800" dirty="0"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  <a:cs typeface="Calibri" panose="020F0502020204030204" pitchFamily="34" charset="0"/>
              </a:rPr>
              <a:t>kernel.store_frame_tile</a:t>
            </a:r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alibri" panose="020F0502020204030204" pitchFamily="34" charset="0"/>
              </a:rPr>
              <a:t>frame_buffer</a:t>
            </a:r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)</a:t>
            </a:r>
          </a:p>
          <a:p>
            <a:r>
              <a:rPr lang="en-US" sz="1800" dirty="0"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</a:p>
          <a:p>
            <a:r>
              <a:rPr lang="en-US" sz="1800" b="1" dirty="0">
                <a:latin typeface="Consolas" panose="020B0609020204030204" pitchFamily="49" charset="0"/>
                <a:cs typeface="Calibri" panose="020F0502020204030204" pitchFamily="34" charset="0"/>
              </a:rPr>
              <a:t>  return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9D1F7CA-A25E-425B-BF1B-7A85ADB3C669}"/>
              </a:ext>
            </a:extLst>
          </p:cNvPr>
          <p:cNvSpPr/>
          <p:nvPr/>
        </p:nvSpPr>
        <p:spPr>
          <a:xfrm>
            <a:off x="255005" y="2773249"/>
            <a:ext cx="2448866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foreach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frame: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render_thread.start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...</a:t>
            </a:r>
            <a:endParaRPr lang="en-US" sz="1400" b="1" dirty="0">
              <a:solidFill>
                <a:srgbClr val="C00000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 </a:t>
            </a:r>
            <a:r>
              <a:rPr lang="en-US" sz="1400" b="1" dirty="0" err="1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render_thread.join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()</a:t>
            </a: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BB2D9100-7E57-4429-A626-A7AFAF22C21A}"/>
              </a:ext>
            </a:extLst>
          </p:cNvPr>
          <p:cNvSpPr/>
          <p:nvPr/>
        </p:nvSpPr>
        <p:spPr bwMode="auto">
          <a:xfrm>
            <a:off x="2639029" y="2310581"/>
            <a:ext cx="644946" cy="849308"/>
          </a:xfrm>
          <a:custGeom>
            <a:avLst/>
            <a:gdLst>
              <a:gd name="connsiteX0" fmla="*/ 0 w 474562"/>
              <a:gd name="connsiteY0" fmla="*/ 1597307 h 1597307"/>
              <a:gd name="connsiteX1" fmla="*/ 277793 w 474562"/>
              <a:gd name="connsiteY1" fmla="*/ 1597307 h 1597307"/>
              <a:gd name="connsiteX2" fmla="*/ 277793 w 474562"/>
              <a:gd name="connsiteY2" fmla="*/ 0 h 1597307"/>
              <a:gd name="connsiteX3" fmla="*/ 474562 w 474562"/>
              <a:gd name="connsiteY3" fmla="*/ 0 h 159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562" h="1597307">
                <a:moveTo>
                  <a:pt x="0" y="1597307"/>
                </a:moveTo>
                <a:lnTo>
                  <a:pt x="277793" y="1597307"/>
                </a:lnTo>
                <a:lnTo>
                  <a:pt x="277793" y="0"/>
                </a:lnTo>
                <a:lnTo>
                  <a:pt x="474562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CEC1F3E0-E40D-40A8-9EFC-09E44BD0E918}"/>
              </a:ext>
            </a:extLst>
          </p:cNvPr>
          <p:cNvSpPr/>
          <p:nvPr/>
        </p:nvSpPr>
        <p:spPr bwMode="auto">
          <a:xfrm rot="10800000" flipV="1">
            <a:off x="2536723" y="3588774"/>
            <a:ext cx="1022552" cy="2595717"/>
          </a:xfrm>
          <a:custGeom>
            <a:avLst/>
            <a:gdLst>
              <a:gd name="connsiteX0" fmla="*/ 0 w 474562"/>
              <a:gd name="connsiteY0" fmla="*/ 1597307 h 1597307"/>
              <a:gd name="connsiteX1" fmla="*/ 277793 w 474562"/>
              <a:gd name="connsiteY1" fmla="*/ 1597307 h 1597307"/>
              <a:gd name="connsiteX2" fmla="*/ 277793 w 474562"/>
              <a:gd name="connsiteY2" fmla="*/ 0 h 1597307"/>
              <a:gd name="connsiteX3" fmla="*/ 474562 w 474562"/>
              <a:gd name="connsiteY3" fmla="*/ 0 h 159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562" h="1597307">
                <a:moveTo>
                  <a:pt x="0" y="1597307"/>
                </a:moveTo>
                <a:lnTo>
                  <a:pt x="277793" y="1597307"/>
                </a:lnTo>
                <a:lnTo>
                  <a:pt x="277793" y="0"/>
                </a:lnTo>
                <a:lnTo>
                  <a:pt x="474562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94898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421228DA-391E-4CF1-865C-130DC3148661}"/>
              </a:ext>
            </a:extLst>
          </p:cNvPr>
          <p:cNvCxnSpPr>
            <a:cxnSpLocks/>
          </p:cNvCxnSpPr>
          <p:nvPr/>
        </p:nvCxnSpPr>
        <p:spPr bwMode="auto">
          <a:xfrm>
            <a:off x="206477" y="4778016"/>
            <a:ext cx="8278762" cy="0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8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864FAC23-C1C1-41F6-B68C-2AE97B805CD7}"/>
              </a:ext>
            </a:extLst>
          </p:cNvPr>
          <p:cNvCxnSpPr>
            <a:cxnSpLocks/>
          </p:cNvCxnSpPr>
          <p:nvPr/>
        </p:nvCxnSpPr>
        <p:spPr bwMode="auto">
          <a:xfrm>
            <a:off x="186813" y="3263849"/>
            <a:ext cx="8298426" cy="0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8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C0C7F9D8-0679-4F53-8418-3053FBB9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Hardware-Software Scheduling (3/4)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907D611F-8FAC-4344-8ECE-D09245B0A97C}"/>
              </a:ext>
            </a:extLst>
          </p:cNvPr>
          <p:cNvCxnSpPr>
            <a:cxnSpLocks/>
          </p:cNvCxnSpPr>
          <p:nvPr/>
        </p:nvCxnSpPr>
        <p:spPr bwMode="auto">
          <a:xfrm>
            <a:off x="805022" y="1769347"/>
            <a:ext cx="7424578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B1518ED1-7F9B-4B9E-AD8A-3E35EF6BB169}"/>
              </a:ext>
            </a:extLst>
          </p:cNvPr>
          <p:cNvSpPr txBox="1"/>
          <p:nvPr/>
        </p:nvSpPr>
        <p:spPr>
          <a:xfrm>
            <a:off x="7778743" y="1507669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C3EC5F-2DDD-46BA-A2B8-024973A1186F}"/>
              </a:ext>
            </a:extLst>
          </p:cNvPr>
          <p:cNvSpPr/>
          <p:nvPr/>
        </p:nvSpPr>
        <p:spPr bwMode="auto">
          <a:xfrm>
            <a:off x="937758" y="1940568"/>
            <a:ext cx="681443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Video IPs </a:t>
            </a:r>
            <a:r>
              <a:rPr kumimoji="0"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5AD3008-C5CA-4BD9-9943-1593B8CC7076}"/>
              </a:ext>
            </a:extLst>
          </p:cNvPr>
          <p:cNvSpPr/>
          <p:nvPr/>
        </p:nvSpPr>
        <p:spPr bwMode="auto">
          <a:xfrm>
            <a:off x="3682702" y="4927092"/>
            <a:ext cx="1053147" cy="523220"/>
          </a:xfrm>
          <a:prstGeom prst="rect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Frame Buffer Read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5C42C46-C163-462C-A38E-BE1B8076CC03}"/>
              </a:ext>
            </a:extLst>
          </p:cNvPr>
          <p:cNvSpPr/>
          <p:nvPr/>
        </p:nvSpPr>
        <p:spPr bwMode="auto">
          <a:xfrm>
            <a:off x="2536722" y="2716830"/>
            <a:ext cx="5909187" cy="400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Model data (DRAM)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F32BB23-0345-43D8-A8CF-D64C957B90B9}"/>
              </a:ext>
            </a:extLst>
          </p:cNvPr>
          <p:cNvSpPr/>
          <p:nvPr/>
        </p:nvSpPr>
        <p:spPr bwMode="auto">
          <a:xfrm>
            <a:off x="1619201" y="1939837"/>
            <a:ext cx="113711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Load model</a:t>
            </a:r>
            <a:b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from SD card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66D8428-9321-498A-8E8B-1F80E58F4D6A}"/>
              </a:ext>
            </a:extLst>
          </p:cNvPr>
          <p:cNvSpPr/>
          <p:nvPr/>
        </p:nvSpPr>
        <p:spPr bwMode="auto">
          <a:xfrm>
            <a:off x="2756315" y="1939837"/>
            <a:ext cx="92529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Render kernel init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6895A73-F850-483E-B138-AD6F85263295}"/>
              </a:ext>
            </a:extLst>
          </p:cNvPr>
          <p:cNvSpPr txBox="1"/>
          <p:nvPr/>
        </p:nvSpPr>
        <p:spPr>
          <a:xfrm>
            <a:off x="-194320" y="1857528"/>
            <a:ext cx="11521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Scene</a:t>
            </a:r>
          </a:p>
          <a:p>
            <a:pPr algn="r"/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Thread</a:t>
            </a:r>
          </a:p>
          <a:p>
            <a:pPr algn="r"/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(software)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8E00DB4-215C-4C69-B9D8-A7760AEC19C9}"/>
              </a:ext>
            </a:extLst>
          </p:cNvPr>
          <p:cNvCxnSpPr>
            <a:cxnSpLocks/>
          </p:cNvCxnSpPr>
          <p:nvPr/>
        </p:nvCxnSpPr>
        <p:spPr bwMode="auto">
          <a:xfrm>
            <a:off x="937758" y="1784096"/>
            <a:ext cx="0" cy="4390562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844AAD64-F130-494A-A856-7C11D562C336}"/>
              </a:ext>
            </a:extLst>
          </p:cNvPr>
          <p:cNvSpPr/>
          <p:nvPr/>
        </p:nvSpPr>
        <p:spPr bwMode="auto">
          <a:xfrm>
            <a:off x="3676169" y="1939837"/>
            <a:ext cx="1498912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Scene logic </a:t>
            </a:r>
            <a:b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(frame 1)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CBE09A7-FCC6-43FE-BDDC-C530BDA109D8}"/>
              </a:ext>
            </a:extLst>
          </p:cNvPr>
          <p:cNvSpPr/>
          <p:nvPr/>
        </p:nvSpPr>
        <p:spPr bwMode="auto">
          <a:xfrm>
            <a:off x="5173414" y="1939837"/>
            <a:ext cx="1488455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Scene logic </a:t>
            </a:r>
            <a:b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(frame 2)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A4D8CB9-0286-48CD-AA75-05A396D5B018}"/>
              </a:ext>
            </a:extLst>
          </p:cNvPr>
          <p:cNvSpPr txBox="1"/>
          <p:nvPr/>
        </p:nvSpPr>
        <p:spPr>
          <a:xfrm>
            <a:off x="-194320" y="3391360"/>
            <a:ext cx="11521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Render</a:t>
            </a:r>
          </a:p>
          <a:p>
            <a:pPr algn="r"/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Thread</a:t>
            </a:r>
          </a:p>
          <a:p>
            <a:pPr algn="r"/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(hardware)</a:t>
            </a:r>
            <a:endParaRPr lang="en-US" sz="1800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987D5154-34C5-4550-BBF5-4F06B266228A}"/>
              </a:ext>
            </a:extLst>
          </p:cNvPr>
          <p:cNvCxnSpPr>
            <a:cxnSpLocks/>
          </p:cNvCxnSpPr>
          <p:nvPr/>
        </p:nvCxnSpPr>
        <p:spPr bwMode="auto">
          <a:xfrm>
            <a:off x="2649876" y="2463057"/>
            <a:ext cx="0" cy="25064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54558240-3CE6-4690-AFFB-D0D4BB5C6F25}"/>
              </a:ext>
            </a:extLst>
          </p:cNvPr>
          <p:cNvSpPr/>
          <p:nvPr/>
        </p:nvSpPr>
        <p:spPr bwMode="auto">
          <a:xfrm>
            <a:off x="6664606" y="1939837"/>
            <a:ext cx="1484053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Scene logic </a:t>
            </a:r>
            <a:b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(frame 3)</a:t>
            </a: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6F1EEDF2-F9C3-4E4F-9336-8052A12D542A}"/>
              </a:ext>
            </a:extLst>
          </p:cNvPr>
          <p:cNvCxnSpPr>
            <a:cxnSpLocks/>
          </p:cNvCxnSpPr>
          <p:nvPr/>
        </p:nvCxnSpPr>
        <p:spPr bwMode="auto">
          <a:xfrm>
            <a:off x="805022" y="6174200"/>
            <a:ext cx="7827700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DB0AFAA0-6D06-4034-8E5A-173057E86B64}"/>
              </a:ext>
            </a:extLst>
          </p:cNvPr>
          <p:cNvCxnSpPr>
            <a:cxnSpLocks/>
          </p:cNvCxnSpPr>
          <p:nvPr/>
        </p:nvCxnSpPr>
        <p:spPr bwMode="auto">
          <a:xfrm>
            <a:off x="5175081" y="2485075"/>
            <a:ext cx="0" cy="975880"/>
          </a:xfrm>
          <a:prstGeom prst="straightConnector1">
            <a:avLst/>
          </a:prstGeom>
          <a:noFill/>
          <a:ln w="19050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392CA9F2-A366-4131-A4E1-D5B2C0D7F04C}"/>
              </a:ext>
            </a:extLst>
          </p:cNvPr>
          <p:cNvCxnSpPr>
            <a:cxnSpLocks/>
          </p:cNvCxnSpPr>
          <p:nvPr/>
        </p:nvCxnSpPr>
        <p:spPr bwMode="auto">
          <a:xfrm>
            <a:off x="6669585" y="2485075"/>
            <a:ext cx="0" cy="985712"/>
          </a:xfrm>
          <a:prstGeom prst="straightConnector1">
            <a:avLst/>
          </a:prstGeom>
          <a:noFill/>
          <a:ln w="19050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002829C0-F04C-422C-A9FF-E3BE73B877D1}"/>
              </a:ext>
            </a:extLst>
          </p:cNvPr>
          <p:cNvCxnSpPr>
            <a:cxnSpLocks/>
          </p:cNvCxnSpPr>
          <p:nvPr/>
        </p:nvCxnSpPr>
        <p:spPr bwMode="auto">
          <a:xfrm flipV="1">
            <a:off x="6546163" y="2472344"/>
            <a:ext cx="0" cy="998443"/>
          </a:xfrm>
          <a:prstGeom prst="straightConnector1">
            <a:avLst/>
          </a:prstGeom>
          <a:noFill/>
          <a:ln w="19050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2499BA9B-9C2F-43C6-A2EF-42F52C0378C7}"/>
              </a:ext>
            </a:extLst>
          </p:cNvPr>
          <p:cNvCxnSpPr>
            <a:cxnSpLocks/>
          </p:cNvCxnSpPr>
          <p:nvPr/>
        </p:nvCxnSpPr>
        <p:spPr bwMode="auto">
          <a:xfrm flipV="1">
            <a:off x="8032956" y="2463057"/>
            <a:ext cx="0" cy="1007507"/>
          </a:xfrm>
          <a:prstGeom prst="straightConnector1">
            <a:avLst/>
          </a:prstGeom>
          <a:noFill/>
          <a:ln w="19050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A8DBFBBE-C88E-43B6-9CA2-BCCAC7D2D589}"/>
              </a:ext>
            </a:extLst>
          </p:cNvPr>
          <p:cNvCxnSpPr>
            <a:cxnSpLocks/>
          </p:cNvCxnSpPr>
          <p:nvPr/>
        </p:nvCxnSpPr>
        <p:spPr bwMode="auto">
          <a:xfrm>
            <a:off x="8164089" y="2485075"/>
            <a:ext cx="0" cy="985712"/>
          </a:xfrm>
          <a:prstGeom prst="straightConnector1">
            <a:avLst/>
          </a:prstGeom>
          <a:noFill/>
          <a:ln w="19050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AECB4CAA-75F6-4ACD-96EF-D2E5978F1B62}"/>
              </a:ext>
            </a:extLst>
          </p:cNvPr>
          <p:cNvCxnSpPr>
            <a:cxnSpLocks/>
          </p:cNvCxnSpPr>
          <p:nvPr/>
        </p:nvCxnSpPr>
        <p:spPr bwMode="auto">
          <a:xfrm>
            <a:off x="5288899" y="3106994"/>
            <a:ext cx="0" cy="383458"/>
          </a:xfrm>
          <a:prstGeom prst="straightConnector1">
            <a:avLst/>
          </a:prstGeom>
          <a:noFill/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004ADAE2-5164-41A4-8E4A-10F1C3B2A8D6}"/>
              </a:ext>
            </a:extLst>
          </p:cNvPr>
          <p:cNvCxnSpPr>
            <a:cxnSpLocks/>
          </p:cNvCxnSpPr>
          <p:nvPr/>
        </p:nvCxnSpPr>
        <p:spPr bwMode="auto">
          <a:xfrm>
            <a:off x="6793232" y="3116826"/>
            <a:ext cx="0" cy="373626"/>
          </a:xfrm>
          <a:prstGeom prst="straightConnector1">
            <a:avLst/>
          </a:prstGeom>
          <a:noFill/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2F2273D5-83F3-4002-B596-3222FF08786F}"/>
              </a:ext>
            </a:extLst>
          </p:cNvPr>
          <p:cNvCxnSpPr>
            <a:cxnSpLocks/>
          </p:cNvCxnSpPr>
          <p:nvPr/>
        </p:nvCxnSpPr>
        <p:spPr bwMode="auto">
          <a:xfrm>
            <a:off x="8287736" y="3126658"/>
            <a:ext cx="0" cy="353961"/>
          </a:xfrm>
          <a:prstGeom prst="straightConnector1">
            <a:avLst/>
          </a:prstGeom>
          <a:noFill/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92C446EC-0DD1-4B54-94E6-70DE4FB1F5B4}"/>
              </a:ext>
            </a:extLst>
          </p:cNvPr>
          <p:cNvSpPr/>
          <p:nvPr/>
        </p:nvSpPr>
        <p:spPr bwMode="auto">
          <a:xfrm>
            <a:off x="1463040" y="4250662"/>
            <a:ext cx="7277100" cy="400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Frame buffer (DRAM)</a:t>
            </a:r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DFC178EF-92F8-4881-9C02-DF1A6D3AA10A}"/>
              </a:ext>
            </a:extLst>
          </p:cNvPr>
          <p:cNvCxnSpPr>
            <a:cxnSpLocks/>
          </p:cNvCxnSpPr>
          <p:nvPr/>
        </p:nvCxnSpPr>
        <p:spPr bwMode="auto">
          <a:xfrm>
            <a:off x="6576925" y="3991897"/>
            <a:ext cx="0" cy="275302"/>
          </a:xfrm>
          <a:prstGeom prst="straightConnector1">
            <a:avLst/>
          </a:prstGeom>
          <a:noFill/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E603967E-C10E-4C6B-941F-CF43249F59E1}"/>
              </a:ext>
            </a:extLst>
          </p:cNvPr>
          <p:cNvCxnSpPr>
            <a:cxnSpLocks/>
          </p:cNvCxnSpPr>
          <p:nvPr/>
        </p:nvCxnSpPr>
        <p:spPr bwMode="auto">
          <a:xfrm>
            <a:off x="8081260" y="3982065"/>
            <a:ext cx="0" cy="285134"/>
          </a:xfrm>
          <a:prstGeom prst="straightConnector1">
            <a:avLst/>
          </a:prstGeom>
          <a:noFill/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0988A4F5-9157-4C14-AF76-E075E63686D2}"/>
              </a:ext>
            </a:extLst>
          </p:cNvPr>
          <p:cNvCxnSpPr>
            <a:cxnSpLocks/>
          </p:cNvCxnSpPr>
          <p:nvPr/>
        </p:nvCxnSpPr>
        <p:spPr bwMode="auto">
          <a:xfrm>
            <a:off x="1701305" y="4660490"/>
            <a:ext cx="0" cy="285135"/>
          </a:xfrm>
          <a:prstGeom prst="straightConnector1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CD520519-CCDA-4DC3-8BD6-FD64E1951834}"/>
              </a:ext>
            </a:extLst>
          </p:cNvPr>
          <p:cNvSpPr txBox="1"/>
          <p:nvPr/>
        </p:nvSpPr>
        <p:spPr>
          <a:xfrm>
            <a:off x="-194320" y="4786967"/>
            <a:ext cx="11521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</a:t>
            </a:r>
          </a:p>
          <a:p>
            <a:pPr algn="r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Buffer</a:t>
            </a:r>
          </a:p>
          <a:p>
            <a:pPr algn="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(hardware)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B8D2EAFA-C796-44EA-AED7-E8232ECB9F04}"/>
              </a:ext>
            </a:extLst>
          </p:cNvPr>
          <p:cNvSpPr txBox="1"/>
          <p:nvPr/>
        </p:nvSpPr>
        <p:spPr>
          <a:xfrm>
            <a:off x="-194320" y="567807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HDMI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D1D4353-EBC9-450D-9439-2E35A1A5A422}"/>
              </a:ext>
            </a:extLst>
          </p:cNvPr>
          <p:cNvSpPr/>
          <p:nvPr/>
        </p:nvSpPr>
        <p:spPr bwMode="auto">
          <a:xfrm>
            <a:off x="2629555" y="4927092"/>
            <a:ext cx="1053147" cy="523220"/>
          </a:xfrm>
          <a:prstGeom prst="rect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Frame Buffer Read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A6734BD-C842-4F2D-B8CF-2B8C0575C2F2}"/>
              </a:ext>
            </a:extLst>
          </p:cNvPr>
          <p:cNvSpPr/>
          <p:nvPr/>
        </p:nvSpPr>
        <p:spPr bwMode="auto">
          <a:xfrm>
            <a:off x="1576408" y="4927092"/>
            <a:ext cx="1053147" cy="523220"/>
          </a:xfrm>
          <a:prstGeom prst="rect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Frame Buffer Read</a:t>
            </a:r>
          </a:p>
        </p:txBody>
      </p: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75FCAD0D-2CE8-4A6C-B3E8-CB05DD8A77EC}"/>
              </a:ext>
            </a:extLst>
          </p:cNvPr>
          <p:cNvCxnSpPr>
            <a:cxnSpLocks/>
          </p:cNvCxnSpPr>
          <p:nvPr/>
        </p:nvCxnSpPr>
        <p:spPr bwMode="auto">
          <a:xfrm>
            <a:off x="2763190" y="4660490"/>
            <a:ext cx="0" cy="285135"/>
          </a:xfrm>
          <a:prstGeom prst="straightConnector1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80C547FB-69E3-4CB8-9A8D-2B398A53240F}"/>
              </a:ext>
            </a:extLst>
          </p:cNvPr>
          <p:cNvCxnSpPr>
            <a:cxnSpLocks/>
          </p:cNvCxnSpPr>
          <p:nvPr/>
        </p:nvCxnSpPr>
        <p:spPr bwMode="auto">
          <a:xfrm>
            <a:off x="3805410" y="4660490"/>
            <a:ext cx="0" cy="285135"/>
          </a:xfrm>
          <a:prstGeom prst="straightConnector1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99A90A86-A917-4E95-B8BD-38BA542A601A}"/>
              </a:ext>
            </a:extLst>
          </p:cNvPr>
          <p:cNvSpPr/>
          <p:nvPr/>
        </p:nvSpPr>
        <p:spPr bwMode="auto">
          <a:xfrm>
            <a:off x="2499442" y="5668619"/>
            <a:ext cx="102484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HDMI</a:t>
            </a: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DA56404A-53ED-4E38-AF54-934B5E1E81E7}"/>
              </a:ext>
            </a:extLst>
          </p:cNvPr>
          <p:cNvSpPr/>
          <p:nvPr/>
        </p:nvSpPr>
        <p:spPr bwMode="auto">
          <a:xfrm>
            <a:off x="3532334" y="5668619"/>
            <a:ext cx="105314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HDMI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C35E8E72-EF7D-45A8-B51B-154FD215CC8C}"/>
              </a:ext>
            </a:extLst>
          </p:cNvPr>
          <p:cNvSpPr/>
          <p:nvPr/>
        </p:nvSpPr>
        <p:spPr bwMode="auto">
          <a:xfrm>
            <a:off x="4585481" y="5668619"/>
            <a:ext cx="105314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HDMI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26F9A265-255A-4A40-A2BA-84D3D7F8D7BB}"/>
              </a:ext>
            </a:extLst>
          </p:cNvPr>
          <p:cNvSpPr/>
          <p:nvPr/>
        </p:nvSpPr>
        <p:spPr bwMode="auto">
          <a:xfrm>
            <a:off x="4735849" y="4927092"/>
            <a:ext cx="1053147" cy="523220"/>
          </a:xfrm>
          <a:prstGeom prst="rect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Frame Buffer Read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376EE8E7-9703-496F-A6FB-B482347EAC0C}"/>
              </a:ext>
            </a:extLst>
          </p:cNvPr>
          <p:cNvSpPr/>
          <p:nvPr/>
        </p:nvSpPr>
        <p:spPr bwMode="auto">
          <a:xfrm>
            <a:off x="5638628" y="5668619"/>
            <a:ext cx="105314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HDMI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57C70DC6-6123-4061-996D-70E35199C3D7}"/>
              </a:ext>
            </a:extLst>
          </p:cNvPr>
          <p:cNvSpPr/>
          <p:nvPr/>
        </p:nvSpPr>
        <p:spPr bwMode="auto">
          <a:xfrm>
            <a:off x="5788996" y="4927092"/>
            <a:ext cx="1053147" cy="523220"/>
          </a:xfrm>
          <a:prstGeom prst="rect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Frame Buffer Read</a:t>
            </a: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7117F9CC-3F9F-47C5-B436-5DE3EBE90614}"/>
              </a:ext>
            </a:extLst>
          </p:cNvPr>
          <p:cNvSpPr/>
          <p:nvPr/>
        </p:nvSpPr>
        <p:spPr bwMode="auto">
          <a:xfrm>
            <a:off x="6691775" y="5668619"/>
            <a:ext cx="105314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HDMI</a:t>
            </a: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369A5F75-EC22-48F1-9988-535B4CAD7BA0}"/>
              </a:ext>
            </a:extLst>
          </p:cNvPr>
          <p:cNvSpPr/>
          <p:nvPr/>
        </p:nvSpPr>
        <p:spPr bwMode="auto">
          <a:xfrm>
            <a:off x="6842143" y="4927092"/>
            <a:ext cx="1053147" cy="523220"/>
          </a:xfrm>
          <a:prstGeom prst="rect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Frame Buffer Read</a:t>
            </a: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23260C21-C766-409F-88E4-40149F981F0B}"/>
              </a:ext>
            </a:extLst>
          </p:cNvPr>
          <p:cNvSpPr/>
          <p:nvPr/>
        </p:nvSpPr>
        <p:spPr bwMode="auto">
          <a:xfrm>
            <a:off x="7744922" y="5668619"/>
            <a:ext cx="105314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HDMI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8573AA2A-2045-4635-9619-ADDED542E86B}"/>
              </a:ext>
            </a:extLst>
          </p:cNvPr>
          <p:cNvSpPr/>
          <p:nvPr/>
        </p:nvSpPr>
        <p:spPr bwMode="auto">
          <a:xfrm>
            <a:off x="7895290" y="4927092"/>
            <a:ext cx="1061242" cy="523220"/>
          </a:xfrm>
          <a:prstGeom prst="rect">
            <a:avLst/>
          </a:prstGeom>
          <a:solidFill>
            <a:schemeClr val="accent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Frame Buffer Read</a:t>
            </a:r>
          </a:p>
        </p:txBody>
      </p: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AD374779-015C-42C7-8E8D-7B0F0200E367}"/>
              </a:ext>
            </a:extLst>
          </p:cNvPr>
          <p:cNvCxnSpPr>
            <a:cxnSpLocks/>
          </p:cNvCxnSpPr>
          <p:nvPr/>
        </p:nvCxnSpPr>
        <p:spPr bwMode="auto">
          <a:xfrm>
            <a:off x="4867293" y="4660490"/>
            <a:ext cx="0" cy="285135"/>
          </a:xfrm>
          <a:prstGeom prst="straightConnector1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8" name="直線單箭頭接點 107">
            <a:extLst>
              <a:ext uri="{FF2B5EF4-FFF2-40B4-BE49-F238E27FC236}">
                <a16:creationId xmlns:a16="http://schemas.microsoft.com/office/drawing/2014/main" id="{E380E8FC-B282-490E-8BDB-66E9EC4AA5CD}"/>
              </a:ext>
            </a:extLst>
          </p:cNvPr>
          <p:cNvCxnSpPr>
            <a:cxnSpLocks/>
          </p:cNvCxnSpPr>
          <p:nvPr/>
        </p:nvCxnSpPr>
        <p:spPr bwMode="auto">
          <a:xfrm>
            <a:off x="5919345" y="4660490"/>
            <a:ext cx="0" cy="285135"/>
          </a:xfrm>
          <a:prstGeom prst="straightConnector1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47C90243-F2D3-493B-84E4-284757157B24}"/>
              </a:ext>
            </a:extLst>
          </p:cNvPr>
          <p:cNvCxnSpPr>
            <a:cxnSpLocks/>
          </p:cNvCxnSpPr>
          <p:nvPr/>
        </p:nvCxnSpPr>
        <p:spPr bwMode="auto">
          <a:xfrm>
            <a:off x="6971396" y="4660490"/>
            <a:ext cx="0" cy="285135"/>
          </a:xfrm>
          <a:prstGeom prst="straightConnector1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6F64AAA4-A4C8-48B7-9028-3BCCE6103628}"/>
              </a:ext>
            </a:extLst>
          </p:cNvPr>
          <p:cNvCxnSpPr>
            <a:cxnSpLocks/>
          </p:cNvCxnSpPr>
          <p:nvPr/>
        </p:nvCxnSpPr>
        <p:spPr bwMode="auto">
          <a:xfrm>
            <a:off x="8033280" y="4660490"/>
            <a:ext cx="0" cy="285135"/>
          </a:xfrm>
          <a:prstGeom prst="straightConnector1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DF373D2C-262C-43CC-AB27-90C1B8FAF3B2}"/>
              </a:ext>
            </a:extLst>
          </p:cNvPr>
          <p:cNvCxnSpPr>
            <a:cxnSpLocks/>
          </p:cNvCxnSpPr>
          <p:nvPr/>
        </p:nvCxnSpPr>
        <p:spPr bwMode="auto">
          <a:xfrm>
            <a:off x="2575721" y="5447072"/>
            <a:ext cx="0" cy="235974"/>
          </a:xfrm>
          <a:prstGeom prst="straightConnector1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82477127-68BF-4830-90DA-0D8C550F457C}"/>
              </a:ext>
            </a:extLst>
          </p:cNvPr>
          <p:cNvCxnSpPr>
            <a:cxnSpLocks/>
          </p:cNvCxnSpPr>
          <p:nvPr/>
        </p:nvCxnSpPr>
        <p:spPr bwMode="auto">
          <a:xfrm>
            <a:off x="3608108" y="5447072"/>
            <a:ext cx="0" cy="235974"/>
          </a:xfrm>
          <a:prstGeom prst="straightConnector1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A446705C-575E-4176-9D12-C64ADD9838D0}"/>
              </a:ext>
            </a:extLst>
          </p:cNvPr>
          <p:cNvCxnSpPr>
            <a:cxnSpLocks/>
          </p:cNvCxnSpPr>
          <p:nvPr/>
        </p:nvCxnSpPr>
        <p:spPr bwMode="auto">
          <a:xfrm>
            <a:off x="4650328" y="5447072"/>
            <a:ext cx="0" cy="235974"/>
          </a:xfrm>
          <a:prstGeom prst="straightConnector1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1DA5715D-7004-4169-B056-0702B309E765}"/>
              </a:ext>
            </a:extLst>
          </p:cNvPr>
          <p:cNvCxnSpPr>
            <a:cxnSpLocks/>
          </p:cNvCxnSpPr>
          <p:nvPr/>
        </p:nvCxnSpPr>
        <p:spPr bwMode="auto">
          <a:xfrm>
            <a:off x="5712211" y="5447072"/>
            <a:ext cx="0" cy="235974"/>
          </a:xfrm>
          <a:prstGeom prst="straightConnector1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C6425BC3-5C01-4106-90FD-1EFE7B09A9E4}"/>
              </a:ext>
            </a:extLst>
          </p:cNvPr>
          <p:cNvCxnSpPr>
            <a:cxnSpLocks/>
          </p:cNvCxnSpPr>
          <p:nvPr/>
        </p:nvCxnSpPr>
        <p:spPr bwMode="auto">
          <a:xfrm>
            <a:off x="6764263" y="5447072"/>
            <a:ext cx="0" cy="235974"/>
          </a:xfrm>
          <a:prstGeom prst="straightConnector1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DC96FCB1-8882-4314-B511-50D4CEFF8B43}"/>
              </a:ext>
            </a:extLst>
          </p:cNvPr>
          <p:cNvCxnSpPr>
            <a:cxnSpLocks/>
          </p:cNvCxnSpPr>
          <p:nvPr/>
        </p:nvCxnSpPr>
        <p:spPr bwMode="auto">
          <a:xfrm>
            <a:off x="7816314" y="5447072"/>
            <a:ext cx="0" cy="235974"/>
          </a:xfrm>
          <a:prstGeom prst="straightConnector1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87EA2B07-B47B-46AB-A25A-358416C000A8}"/>
              </a:ext>
            </a:extLst>
          </p:cNvPr>
          <p:cNvSpPr txBox="1"/>
          <p:nvPr/>
        </p:nvSpPr>
        <p:spPr>
          <a:xfrm>
            <a:off x="503341" y="1290126"/>
            <a:ext cx="3543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System scheduling</a:t>
            </a: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C8EA3E64-ECCC-4C94-9ADC-EDB7FED6E730}"/>
              </a:ext>
            </a:extLst>
          </p:cNvPr>
          <p:cNvSpPr txBox="1"/>
          <p:nvPr/>
        </p:nvSpPr>
        <p:spPr>
          <a:xfrm>
            <a:off x="5092456" y="2401727"/>
            <a:ext cx="61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fork</a:t>
            </a: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4DD84438-B7D9-4CC7-9114-06722D2C98FC}"/>
              </a:ext>
            </a:extLst>
          </p:cNvPr>
          <p:cNvSpPr txBox="1"/>
          <p:nvPr/>
        </p:nvSpPr>
        <p:spPr>
          <a:xfrm>
            <a:off x="6026520" y="2401727"/>
            <a:ext cx="61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join</a:t>
            </a:r>
          </a:p>
        </p:txBody>
      </p: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0315C55D-36EB-49A0-BD40-E058EDF39517}"/>
              </a:ext>
            </a:extLst>
          </p:cNvPr>
          <p:cNvSpPr txBox="1"/>
          <p:nvPr/>
        </p:nvSpPr>
        <p:spPr>
          <a:xfrm>
            <a:off x="6586959" y="2401727"/>
            <a:ext cx="61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fork</a:t>
            </a:r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D219DF6C-3127-485D-A0B2-11AC146CF381}"/>
              </a:ext>
            </a:extLst>
          </p:cNvPr>
          <p:cNvSpPr txBox="1"/>
          <p:nvPr/>
        </p:nvSpPr>
        <p:spPr>
          <a:xfrm>
            <a:off x="7521023" y="2401727"/>
            <a:ext cx="61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join</a:t>
            </a:r>
          </a:p>
        </p:txBody>
      </p:sp>
      <p:sp>
        <p:nvSpPr>
          <p:cNvPr id="147" name="文字方塊 146">
            <a:extLst>
              <a:ext uri="{FF2B5EF4-FFF2-40B4-BE49-F238E27FC236}">
                <a16:creationId xmlns:a16="http://schemas.microsoft.com/office/drawing/2014/main" id="{A1F61C97-8231-4C3B-8E5C-5ED2805B7A04}"/>
              </a:ext>
            </a:extLst>
          </p:cNvPr>
          <p:cNvSpPr txBox="1"/>
          <p:nvPr/>
        </p:nvSpPr>
        <p:spPr>
          <a:xfrm>
            <a:off x="8081462" y="2401727"/>
            <a:ext cx="61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fork</a:t>
            </a: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2A232041-AAEB-4E49-8E14-8FA0F044DB05}"/>
              </a:ext>
            </a:extLst>
          </p:cNvPr>
          <p:cNvSpPr/>
          <p:nvPr/>
        </p:nvSpPr>
        <p:spPr bwMode="auto">
          <a:xfrm>
            <a:off x="6664205" y="3458540"/>
            <a:ext cx="1491716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Render routine </a:t>
            </a:r>
            <a:b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(frame 2)</a:t>
            </a: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859B2B57-C2A2-4FBA-967F-1DB373A1A8B4}"/>
              </a:ext>
            </a:extLst>
          </p:cNvPr>
          <p:cNvSpPr/>
          <p:nvPr/>
        </p:nvSpPr>
        <p:spPr bwMode="auto">
          <a:xfrm>
            <a:off x="8160903" y="3458540"/>
            <a:ext cx="874942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Render</a:t>
            </a:r>
            <a:b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(frame 3)</a:t>
            </a:r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58EE1AC2-B489-488D-9DE8-8C2FB0A4A393}"/>
              </a:ext>
            </a:extLst>
          </p:cNvPr>
          <p:cNvSpPr/>
          <p:nvPr/>
        </p:nvSpPr>
        <p:spPr bwMode="auto">
          <a:xfrm>
            <a:off x="5172887" y="3458540"/>
            <a:ext cx="1491716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Render routine </a:t>
            </a:r>
            <a:b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(frame 1)</a:t>
            </a:r>
          </a:p>
        </p:txBody>
      </p: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BE04968F-E1E3-4A6E-A6A4-7E537B4E2F68}"/>
              </a:ext>
            </a:extLst>
          </p:cNvPr>
          <p:cNvCxnSpPr>
            <a:cxnSpLocks/>
          </p:cNvCxnSpPr>
          <p:nvPr/>
        </p:nvCxnSpPr>
        <p:spPr bwMode="auto">
          <a:xfrm>
            <a:off x="1586568" y="2468880"/>
            <a:ext cx="0" cy="2479040"/>
          </a:xfrm>
          <a:prstGeom prst="straightConnector1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88003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E1F097F1-747A-4CF2-BDBD-65E467274353}"/>
              </a:ext>
            </a:extLst>
          </p:cNvPr>
          <p:cNvCxnSpPr>
            <a:cxnSpLocks/>
          </p:cNvCxnSpPr>
          <p:nvPr/>
        </p:nvCxnSpPr>
        <p:spPr bwMode="auto">
          <a:xfrm flipH="1">
            <a:off x="3585148" y="3568803"/>
            <a:ext cx="3006159" cy="1306366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418C9B4D-708E-4ECE-B118-9A124A5B68BD}"/>
              </a:ext>
            </a:extLst>
          </p:cNvPr>
          <p:cNvCxnSpPr>
            <a:cxnSpLocks/>
          </p:cNvCxnSpPr>
          <p:nvPr/>
        </p:nvCxnSpPr>
        <p:spPr bwMode="auto">
          <a:xfrm>
            <a:off x="1143000" y="3540228"/>
            <a:ext cx="66675" cy="447675"/>
          </a:xfrm>
          <a:prstGeom prst="straightConnector1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68B48FB9-1D8A-4880-A4A0-FB146BBC50DC}"/>
              </a:ext>
            </a:extLst>
          </p:cNvPr>
          <p:cNvCxnSpPr>
            <a:cxnSpLocks/>
          </p:cNvCxnSpPr>
          <p:nvPr/>
        </p:nvCxnSpPr>
        <p:spPr bwMode="auto">
          <a:xfrm>
            <a:off x="2133600" y="3568803"/>
            <a:ext cx="2914650" cy="371475"/>
          </a:xfrm>
          <a:prstGeom prst="straightConnector1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2293394A-3C1B-4706-BCC8-B68F773A1107}"/>
              </a:ext>
            </a:extLst>
          </p:cNvPr>
          <p:cNvCxnSpPr>
            <a:cxnSpLocks/>
          </p:cNvCxnSpPr>
          <p:nvPr/>
        </p:nvCxnSpPr>
        <p:spPr bwMode="auto">
          <a:xfrm>
            <a:off x="8108442" y="3568803"/>
            <a:ext cx="435483" cy="1323975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F43111E2-86A3-4D0B-B231-762F94273504}"/>
              </a:ext>
            </a:extLst>
          </p:cNvPr>
          <p:cNvCxnSpPr>
            <a:cxnSpLocks/>
          </p:cNvCxnSpPr>
          <p:nvPr/>
        </p:nvCxnSpPr>
        <p:spPr bwMode="auto">
          <a:xfrm>
            <a:off x="3067050" y="2619478"/>
            <a:ext cx="5047488" cy="40944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BCC74FC2-953C-4CFB-B192-C609C8C8DC95}"/>
              </a:ext>
            </a:extLst>
          </p:cNvPr>
          <p:cNvCxnSpPr>
            <a:cxnSpLocks/>
          </p:cNvCxnSpPr>
          <p:nvPr/>
        </p:nvCxnSpPr>
        <p:spPr bwMode="auto">
          <a:xfrm flipH="1">
            <a:off x="1144845" y="2605549"/>
            <a:ext cx="88489" cy="432619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BF222F0E-A1F8-4CAD-B2F1-FA5A07C5A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Hardware-Software Scheduling (4/4)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8BFA91E-6FBC-404C-AF68-6F8DED6827D9}"/>
              </a:ext>
            </a:extLst>
          </p:cNvPr>
          <p:cNvSpPr txBox="1"/>
          <p:nvPr/>
        </p:nvSpPr>
        <p:spPr>
          <a:xfrm>
            <a:off x="528228" y="1558979"/>
            <a:ext cx="398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Render routine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(hardware)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54EE0C9-4A30-4875-8109-E6BF6F159D5D}"/>
              </a:ext>
            </a:extLst>
          </p:cNvPr>
          <p:cNvCxnSpPr>
            <a:cxnSpLocks/>
          </p:cNvCxnSpPr>
          <p:nvPr/>
        </p:nvCxnSpPr>
        <p:spPr bwMode="auto">
          <a:xfrm>
            <a:off x="976472" y="2042500"/>
            <a:ext cx="7624603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30C7942-3DC3-4609-AD2A-6E60E3C155CE}"/>
              </a:ext>
            </a:extLst>
          </p:cNvPr>
          <p:cNvSpPr txBox="1"/>
          <p:nvPr/>
        </p:nvSpPr>
        <p:spPr>
          <a:xfrm>
            <a:off x="5705" y="2978650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Render</a:t>
            </a:r>
          </a:p>
          <a:p>
            <a:pPr algn="r"/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routine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563AF845-BBFC-4CA0-A4E3-855F70369E83}"/>
              </a:ext>
            </a:extLst>
          </p:cNvPr>
          <p:cNvSpPr txBox="1"/>
          <p:nvPr/>
        </p:nvSpPr>
        <p:spPr>
          <a:xfrm>
            <a:off x="7512043" y="1668365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102CD11-BD8F-4605-8646-542387F646CA}"/>
              </a:ext>
            </a:extLst>
          </p:cNvPr>
          <p:cNvSpPr/>
          <p:nvPr/>
        </p:nvSpPr>
        <p:spPr bwMode="auto">
          <a:xfrm>
            <a:off x="2122170" y="3031733"/>
            <a:ext cx="1522038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Rasterize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Frame Tile 1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4BD352D-7CC3-4A2E-B76E-E6923E08B01E}"/>
              </a:ext>
            </a:extLst>
          </p:cNvPr>
          <p:cNvSpPr/>
          <p:nvPr/>
        </p:nvSpPr>
        <p:spPr bwMode="auto">
          <a:xfrm>
            <a:off x="3650907" y="3031733"/>
            <a:ext cx="1522038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Rasterize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Frame Tile 2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F1F763B-9A34-41CD-9D74-E3A98486C051}"/>
              </a:ext>
            </a:extLst>
          </p:cNvPr>
          <p:cNvSpPr/>
          <p:nvPr/>
        </p:nvSpPr>
        <p:spPr bwMode="auto">
          <a:xfrm>
            <a:off x="5172944" y="3031733"/>
            <a:ext cx="141404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A3C07CF5-BB58-47BD-A1E9-E62B4B420262}"/>
              </a:ext>
            </a:extLst>
          </p:cNvPr>
          <p:cNvSpPr txBox="1"/>
          <p:nvPr/>
        </p:nvSpPr>
        <p:spPr>
          <a:xfrm>
            <a:off x="5352238" y="3098830"/>
            <a:ext cx="105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30F24FE1-92EC-4875-89C7-C350A84DCD94}"/>
              </a:ext>
            </a:extLst>
          </p:cNvPr>
          <p:cNvSpPr/>
          <p:nvPr/>
        </p:nvSpPr>
        <p:spPr bwMode="auto">
          <a:xfrm>
            <a:off x="6586404" y="3031733"/>
            <a:ext cx="1522038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Rasterize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Frame Tile 8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DD2C0E43-3B69-4D97-8AC9-1118304C170A}"/>
              </a:ext>
            </a:extLst>
          </p:cNvPr>
          <p:cNvSpPr/>
          <p:nvPr/>
        </p:nvSpPr>
        <p:spPr bwMode="auto">
          <a:xfrm>
            <a:off x="3066212" y="2219948"/>
            <a:ext cx="1838632" cy="400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Render frame 2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8DBEB733-CD1C-4D27-98D0-B6395EC45534}"/>
              </a:ext>
            </a:extLst>
          </p:cNvPr>
          <p:cNvSpPr/>
          <p:nvPr/>
        </p:nvSpPr>
        <p:spPr bwMode="auto">
          <a:xfrm>
            <a:off x="4904844" y="2219948"/>
            <a:ext cx="1838632" cy="400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Render frame 3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F5C1A213-AC9D-4611-8114-B7A641E08F8E}"/>
              </a:ext>
            </a:extLst>
          </p:cNvPr>
          <p:cNvSpPr/>
          <p:nvPr/>
        </p:nvSpPr>
        <p:spPr bwMode="auto">
          <a:xfrm>
            <a:off x="6743476" y="2219948"/>
            <a:ext cx="1838632" cy="40011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Render frame 4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4667CF6A-8E58-496F-81D8-9364E4D6B3E1}"/>
              </a:ext>
            </a:extLst>
          </p:cNvPr>
          <p:cNvSpPr txBox="1"/>
          <p:nvPr/>
        </p:nvSpPr>
        <p:spPr>
          <a:xfrm>
            <a:off x="43805" y="3905317"/>
            <a:ext cx="115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Geo. trans</a:t>
            </a:r>
          </a:p>
          <a:p>
            <a:pPr algn="r"/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routine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E7230DB4-64BC-4B42-8AFF-1E7463610150}"/>
              </a:ext>
            </a:extLst>
          </p:cNvPr>
          <p:cNvSpPr/>
          <p:nvPr/>
        </p:nvSpPr>
        <p:spPr bwMode="auto">
          <a:xfrm>
            <a:off x="1197890" y="3945308"/>
            <a:ext cx="783309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Set obj1 </a:t>
            </a:r>
            <a:r>
              <a:rPr kumimoji="0"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trans</a:t>
            </a:r>
            <a:endParaRPr kumimoji="0" lang="en-US" sz="140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F4DD79DC-C112-4809-8D26-8E8CBB3AEEEF}"/>
              </a:ext>
            </a:extLst>
          </p:cNvPr>
          <p:cNvSpPr/>
          <p:nvPr/>
        </p:nvSpPr>
        <p:spPr bwMode="auto">
          <a:xfrm>
            <a:off x="1981199" y="3945308"/>
            <a:ext cx="945235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Run trans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0723EE1D-AE16-43E0-AFD6-27F27EEDE42E}"/>
              </a:ext>
            </a:extLst>
          </p:cNvPr>
          <p:cNvSpPr/>
          <p:nvPr/>
        </p:nvSpPr>
        <p:spPr bwMode="auto">
          <a:xfrm>
            <a:off x="3307434" y="3945308"/>
            <a:ext cx="797841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Set </a:t>
            </a:r>
            <a:r>
              <a:rPr kumimoji="0" lang="en-US" sz="1400" i="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objN</a:t>
            </a:r>
            <a:r>
              <a:rPr kumimoji="0" lang="en-US" sz="140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trans</a:t>
            </a:r>
            <a:endParaRPr kumimoji="0" lang="en-US" sz="140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A3E5FA44-A5DF-4FC9-97FC-2A75E0766973}"/>
              </a:ext>
            </a:extLst>
          </p:cNvPr>
          <p:cNvSpPr/>
          <p:nvPr/>
        </p:nvSpPr>
        <p:spPr bwMode="auto">
          <a:xfrm>
            <a:off x="4105275" y="3945308"/>
            <a:ext cx="945235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Run trans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4500146-EBF2-4479-BA17-DCF35292F47E}"/>
              </a:ext>
            </a:extLst>
          </p:cNvPr>
          <p:cNvSpPr/>
          <p:nvPr/>
        </p:nvSpPr>
        <p:spPr bwMode="auto">
          <a:xfrm>
            <a:off x="2926435" y="3945308"/>
            <a:ext cx="381000" cy="52322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2C5E0193-66E1-47B3-8C4C-A0D15D2102FB}"/>
              </a:ext>
            </a:extLst>
          </p:cNvPr>
          <p:cNvSpPr txBox="1"/>
          <p:nvPr/>
        </p:nvSpPr>
        <p:spPr>
          <a:xfrm>
            <a:off x="2421015" y="4837062"/>
            <a:ext cx="115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Rasterize</a:t>
            </a:r>
          </a:p>
          <a:p>
            <a:pPr algn="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routine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0EF7E5D1-2877-481A-9303-BBCA47B2FB42}"/>
              </a:ext>
            </a:extLst>
          </p:cNvPr>
          <p:cNvSpPr/>
          <p:nvPr/>
        </p:nvSpPr>
        <p:spPr bwMode="auto">
          <a:xfrm>
            <a:off x="3585148" y="4877365"/>
            <a:ext cx="1044002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Frame Tile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kumimoji="0" lang="en-US" sz="140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ange setup</a:t>
            </a: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7F74D616-7E77-4E4C-BBA5-80C7802BA975}"/>
              </a:ext>
            </a:extLst>
          </p:cNvPr>
          <p:cNvSpPr/>
          <p:nvPr/>
        </p:nvSpPr>
        <p:spPr bwMode="auto">
          <a:xfrm>
            <a:off x="4629150" y="4877365"/>
            <a:ext cx="704850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Reset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buffers</a:t>
            </a: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E82883FD-8340-4B5F-9C8C-ED8E439B7042}"/>
              </a:ext>
            </a:extLst>
          </p:cNvPr>
          <p:cNvSpPr/>
          <p:nvPr/>
        </p:nvSpPr>
        <p:spPr bwMode="auto">
          <a:xfrm>
            <a:off x="5334000" y="4877365"/>
            <a:ext cx="866775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Rasterize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obj1</a:t>
            </a: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712A4DCB-3568-431E-8348-C318E1990CFB}"/>
              </a:ext>
            </a:extLst>
          </p:cNvPr>
          <p:cNvSpPr/>
          <p:nvPr/>
        </p:nvSpPr>
        <p:spPr bwMode="auto">
          <a:xfrm>
            <a:off x="6562724" y="4877365"/>
            <a:ext cx="866775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Rasterize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obj</a:t>
            </a:r>
            <a:r>
              <a:rPr kumimoji="0" lang="en-US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07BEBA62-5F51-4C7C-A2C0-23AC5E9B5B78}"/>
              </a:ext>
            </a:extLst>
          </p:cNvPr>
          <p:cNvSpPr/>
          <p:nvPr/>
        </p:nvSpPr>
        <p:spPr bwMode="auto">
          <a:xfrm>
            <a:off x="6200775" y="4877365"/>
            <a:ext cx="361950" cy="52322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7CEAD82D-C16B-4C94-9023-CD369D5CDB3C}"/>
              </a:ext>
            </a:extLst>
          </p:cNvPr>
          <p:cNvSpPr/>
          <p:nvPr/>
        </p:nvSpPr>
        <p:spPr bwMode="auto">
          <a:xfrm>
            <a:off x="7429500" y="4877365"/>
            <a:ext cx="1114426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Store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frame buffer</a:t>
            </a:r>
            <a:endParaRPr kumimoji="0" lang="en-US" sz="140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05DD8C6B-34BC-411A-ADFB-C224C2C3B7A2}"/>
              </a:ext>
            </a:extLst>
          </p:cNvPr>
          <p:cNvCxnSpPr>
            <a:cxnSpLocks/>
          </p:cNvCxnSpPr>
          <p:nvPr/>
        </p:nvCxnSpPr>
        <p:spPr bwMode="auto">
          <a:xfrm>
            <a:off x="976472" y="5566750"/>
            <a:ext cx="7624603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C39DFD5A-D32B-497F-8B73-0D7978230741}"/>
              </a:ext>
            </a:extLst>
          </p:cNvPr>
          <p:cNvSpPr txBox="1"/>
          <p:nvPr/>
        </p:nvSpPr>
        <p:spPr>
          <a:xfrm>
            <a:off x="7512043" y="5533672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19ACB7C6-7D7C-472A-AC1A-C8B5F19F94DC}"/>
              </a:ext>
            </a:extLst>
          </p:cNvPr>
          <p:cNvSpPr/>
          <p:nvPr/>
        </p:nvSpPr>
        <p:spPr bwMode="auto">
          <a:xfrm>
            <a:off x="1227580" y="2219948"/>
            <a:ext cx="1838632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Render frame1</a:t>
            </a:r>
            <a:endParaRPr kumimoji="0" lang="en-US" sz="200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FA3DDB88-DD48-4005-A377-E4B2C2B8B05A}"/>
              </a:ext>
            </a:extLst>
          </p:cNvPr>
          <p:cNvSpPr/>
          <p:nvPr/>
        </p:nvSpPr>
        <p:spPr bwMode="auto">
          <a:xfrm>
            <a:off x="1138705" y="3031733"/>
            <a:ext cx="98346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Geometric</a:t>
            </a:r>
            <a:b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sz="14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transform</a:t>
            </a:r>
          </a:p>
        </p:txBody>
      </p:sp>
    </p:spTree>
    <p:extLst>
      <p:ext uri="{BB962C8B-B14F-4D97-AF65-F5344CB8AC3E}">
        <p14:creationId xmlns:p14="http://schemas.microsoft.com/office/powerpoint/2010/main" val="668070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4C33DC-B431-4D56-A94B-25EF8897D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2CCF7F-EB86-49C4-A870-583AF80696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6088" y="1268760"/>
            <a:ext cx="8496944" cy="5121880"/>
          </a:xfrm>
        </p:spPr>
        <p:txBody>
          <a:bodyPr/>
          <a:lstStyle/>
          <a:p>
            <a:r>
              <a:rPr lang="en-US" b="1" dirty="0"/>
              <a:t>Demo setup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https://youtu.be/3ftIn4NvHJQ</a:t>
            </a:r>
            <a:endParaRPr lang="en-US" dirty="0"/>
          </a:p>
          <a:p>
            <a:r>
              <a:rPr lang="en-US" b="1" dirty="0"/>
              <a:t>Close-up</a:t>
            </a:r>
            <a:r>
              <a:rPr lang="en-US" dirty="0"/>
              <a:t>: 	    </a:t>
            </a:r>
            <a:r>
              <a:rPr lang="en-US" dirty="0">
                <a:hlinkClick r:id="rId3"/>
              </a:rPr>
              <a:t>https://youtu.be/YF6Qrvv0G5I</a:t>
            </a:r>
            <a:endParaRPr lang="en-US" dirty="0"/>
          </a:p>
          <a:p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B513DE-03E6-4D38-A8A0-C86E84ED6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6325" y="2319634"/>
            <a:ext cx="5951350" cy="39675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51B9C97-1811-4599-B97D-48E1CDBE4C62}"/>
              </a:ext>
            </a:extLst>
          </p:cNvPr>
          <p:cNvSpPr/>
          <p:nvPr/>
        </p:nvSpPr>
        <p:spPr bwMode="auto">
          <a:xfrm>
            <a:off x="2707541" y="5470902"/>
            <a:ext cx="1198032" cy="55793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059FF1-CED9-4E59-865F-1A1D13508197}"/>
              </a:ext>
            </a:extLst>
          </p:cNvPr>
          <p:cNvSpPr/>
          <p:nvPr/>
        </p:nvSpPr>
        <p:spPr bwMode="auto">
          <a:xfrm>
            <a:off x="3490205" y="5036949"/>
            <a:ext cx="345626" cy="38745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1A376A7-29F2-4797-88AC-A4B4C6154242}"/>
              </a:ext>
            </a:extLst>
          </p:cNvPr>
          <p:cNvSpPr/>
          <p:nvPr/>
        </p:nvSpPr>
        <p:spPr bwMode="auto">
          <a:xfrm>
            <a:off x="4046124" y="4269783"/>
            <a:ext cx="1897476" cy="115600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B311AF6C-4097-4600-9C6B-FA0EF762EF18}"/>
              </a:ext>
            </a:extLst>
          </p:cNvPr>
          <p:cNvCxnSpPr>
            <a:cxnSpLocks/>
            <a:endCxn id="8" idx="3"/>
          </p:cNvCxnSpPr>
          <p:nvPr/>
        </p:nvCxnSpPr>
        <p:spPr bwMode="auto">
          <a:xfrm flipH="1">
            <a:off x="5943600" y="4847785"/>
            <a:ext cx="2061275" cy="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F40A6EE-5D8D-4C38-A6D7-BD4260D8E603}"/>
              </a:ext>
            </a:extLst>
          </p:cNvPr>
          <p:cNvSpPr txBox="1"/>
          <p:nvPr/>
        </p:nvSpPr>
        <p:spPr>
          <a:xfrm>
            <a:off x="7988310" y="4555396"/>
            <a:ext cx="1127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UART terminal</a:t>
            </a:r>
            <a:r>
              <a:rPr lang="zh-TW" altLang="en-US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27B0354-529D-4EC7-BA58-0E6BF085ECF8}"/>
              </a:ext>
            </a:extLst>
          </p:cNvPr>
          <p:cNvCxnSpPr>
            <a:cxnSpLocks/>
            <a:endCxn id="7" idx="1"/>
          </p:cNvCxnSpPr>
          <p:nvPr/>
        </p:nvCxnSpPr>
        <p:spPr bwMode="auto">
          <a:xfrm>
            <a:off x="1038386" y="5230678"/>
            <a:ext cx="2451819" cy="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3A11896-62E8-4FAC-B587-AA6FC5BAC970}"/>
              </a:ext>
            </a:extLst>
          </p:cNvPr>
          <p:cNvSpPr txBox="1"/>
          <p:nvPr/>
        </p:nvSpPr>
        <p:spPr>
          <a:xfrm>
            <a:off x="-106108" y="4922791"/>
            <a:ext cx="1127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HDMI</a:t>
            </a:r>
          </a:p>
          <a:p>
            <a:pPr algn="r"/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43FFD1D3-2F7A-4D44-B273-B2DD1A6AC2B9}"/>
              </a:ext>
            </a:extLst>
          </p:cNvPr>
          <p:cNvCxnSpPr>
            <a:cxnSpLocks/>
            <a:endCxn id="6" idx="1"/>
          </p:cNvCxnSpPr>
          <p:nvPr/>
        </p:nvCxnSpPr>
        <p:spPr bwMode="auto">
          <a:xfrm>
            <a:off x="1340603" y="5749872"/>
            <a:ext cx="1366938" cy="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E422665-47CD-4217-830B-29DC1274AA78}"/>
              </a:ext>
            </a:extLst>
          </p:cNvPr>
          <p:cNvSpPr txBox="1"/>
          <p:nvPr/>
        </p:nvSpPr>
        <p:spPr>
          <a:xfrm>
            <a:off x="211607" y="5553152"/>
            <a:ext cx="1127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6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ZedBoard</a:t>
            </a:r>
            <a:endParaRPr lang="en-US" sz="1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CFB42BE-B134-4243-8DCD-762F8107F554}"/>
              </a:ext>
            </a:extLst>
          </p:cNvPr>
          <p:cNvSpPr/>
          <p:nvPr/>
        </p:nvSpPr>
        <p:spPr bwMode="auto">
          <a:xfrm>
            <a:off x="2929180" y="2355743"/>
            <a:ext cx="3200400" cy="17358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B1B3F1B3-FC01-48DA-95F4-B28AB52A131B}"/>
              </a:ext>
            </a:extLst>
          </p:cNvPr>
          <p:cNvCxnSpPr>
            <a:cxnSpLocks/>
          </p:cNvCxnSpPr>
          <p:nvPr/>
        </p:nvCxnSpPr>
        <p:spPr bwMode="auto">
          <a:xfrm flipH="1">
            <a:off x="6129581" y="3212976"/>
            <a:ext cx="1681565" cy="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F03606A-881D-4C8F-AC61-04A47FD0D786}"/>
              </a:ext>
            </a:extLst>
          </p:cNvPr>
          <p:cNvSpPr txBox="1"/>
          <p:nvPr/>
        </p:nvSpPr>
        <p:spPr>
          <a:xfrm>
            <a:off x="7802773" y="2905089"/>
            <a:ext cx="1127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640x480</a:t>
            </a:r>
          </a:p>
          <a:p>
            <a:r>
              <a:rPr lang="en-US" altLang="zh-TW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3666263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B11A8A-672B-4C11-B475-55C9A8AA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C83F5D-8C8E-4E94-AADA-704F5873A2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600" dirty="0"/>
              <a:t>[1] https://www.scratchapixel.com/lessons/3d-basic-rendering/rasterization-practical-implementation</a:t>
            </a:r>
          </a:p>
          <a:p>
            <a:r>
              <a:rPr lang="en-US" sz="1600" dirty="0"/>
              <a:t>[2] https://learnopengl.com/Advanced-Lighting/Shadows/Shadow-Mapping</a:t>
            </a:r>
          </a:p>
          <a:p>
            <a:r>
              <a:rPr lang="en-US" sz="1600" dirty="0"/>
              <a:t>[3] https://www.xilinx.com/support/documentation/sw_manuals/xilinx2018_3/ug902-vivado-high-level-synthesis.pdf</a:t>
            </a:r>
          </a:p>
        </p:txBody>
      </p:sp>
    </p:spTree>
    <p:extLst>
      <p:ext uri="{BB962C8B-B14F-4D97-AF65-F5344CB8AC3E}">
        <p14:creationId xmlns:p14="http://schemas.microsoft.com/office/powerpoint/2010/main" val="3288171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299051-B672-4C40-87BD-EDC31BCDF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B552B8-2FC5-451F-B6C0-7F579B4D4AB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Introduction</a:t>
            </a:r>
          </a:p>
          <a:p>
            <a:pPr eaLnBrk="1" hangingPunct="1">
              <a:defRPr/>
            </a:pPr>
            <a:r>
              <a:rPr lang="en-US" altLang="zh-TW" b="1" dirty="0">
                <a:ea typeface="ＭＳ Ｐゴシック" pitchFamily="34" charset="-128"/>
              </a:rPr>
              <a:t>Algorithm Overview</a:t>
            </a:r>
          </a:p>
          <a:p>
            <a:pPr eaLnBrk="1" hangingPunct="1">
              <a:defRPr/>
            </a:pP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Kernel Implementation</a:t>
            </a:r>
          </a:p>
          <a:p>
            <a:pPr eaLnBrk="1" hangingPunct="1">
              <a:defRPr/>
            </a:pP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Design Optimization</a:t>
            </a:r>
          </a:p>
          <a:p>
            <a:pPr eaLnBrk="1" hangingPunct="1">
              <a:defRPr/>
            </a:pP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System Integration</a:t>
            </a:r>
          </a:p>
          <a:p>
            <a:pPr eaLnBrk="1" hangingPunct="1">
              <a:defRPr/>
            </a:pPr>
            <a:r>
              <a:rPr lang="en-US" altLang="zh-TW" b="1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088013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1F185-A215-4D0D-BB83-E82A16E6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Object Representation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C6BB98-E19A-4FFA-B6EE-1A0B0554AB7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6088" y="1268760"/>
            <a:ext cx="8496944" cy="5121880"/>
          </a:xfrm>
        </p:spPr>
        <p:txBody>
          <a:bodyPr/>
          <a:lstStyle/>
          <a:p>
            <a:r>
              <a:rPr lang="en-US" b="1" dirty="0"/>
              <a:t>3D objects consist of vertices and faces/triangles</a:t>
            </a:r>
            <a:endParaRPr lang="en-US" sz="1200" dirty="0"/>
          </a:p>
          <a:p>
            <a:r>
              <a:rPr lang="en-US" b="1" dirty="0"/>
              <a:t>Each vertex contains these information:</a:t>
            </a:r>
          </a:p>
          <a:p>
            <a:pPr lvl="1"/>
            <a:r>
              <a:rPr lang="en-US" dirty="0"/>
              <a:t>Coordinates</a:t>
            </a:r>
          </a:p>
          <a:p>
            <a:pPr lvl="1"/>
            <a:r>
              <a:rPr lang="en-US" dirty="0"/>
              <a:t>Texture coordinates</a:t>
            </a:r>
          </a:p>
          <a:p>
            <a:pPr lvl="1"/>
            <a:r>
              <a:rPr lang="en-US" dirty="0"/>
              <a:t>Face norm vector</a:t>
            </a:r>
          </a:p>
          <a:p>
            <a:pPr marL="457200" lvl="1" indent="0">
              <a:buNone/>
            </a:pPr>
            <a:r>
              <a:rPr lang="en-US" dirty="0"/>
              <a:t>… and more</a:t>
            </a:r>
          </a:p>
          <a:p>
            <a:endParaRPr lang="en-US" dirty="0"/>
          </a:p>
        </p:txBody>
      </p:sp>
      <p:pic>
        <p:nvPicPr>
          <p:cNvPr id="4100" name="Picture 4" descr="https://upload.wikimedia.org/wikipedia/commons/thumb/f/fb/Dolphin_triangle_mesh.png/250px-Dolphin_triangle_mesh.png">
            <a:extLst>
              <a:ext uri="{FF2B5EF4-FFF2-40B4-BE49-F238E27FC236}">
                <a16:creationId xmlns:a16="http://schemas.microsoft.com/office/drawing/2014/main" id="{57332E57-6F68-4B16-AD07-E23BF7D38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926" y="2204864"/>
            <a:ext cx="4618796" cy="284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841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BB0341-E9E9-4475-A819-294936BA0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Process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850CFD-0163-4E26-96C3-919797447E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457200">
              <a:buFont typeface="+mj-lt"/>
              <a:buAutoNum type="arabicPeriod"/>
            </a:pPr>
            <a:r>
              <a:rPr lang="en-US" dirty="0"/>
              <a:t>Geometric transform</a:t>
            </a:r>
          </a:p>
          <a:p>
            <a:pPr marL="514350" indent="-457200">
              <a:buFont typeface="+mj-lt"/>
              <a:buAutoNum type="arabicPeriod"/>
            </a:pPr>
            <a:r>
              <a:rPr lang="en-US" dirty="0"/>
              <a:t>Visibility checking</a:t>
            </a:r>
          </a:p>
          <a:p>
            <a:pPr marL="514350" indent="-457200">
              <a:buFont typeface="+mj-lt"/>
              <a:buAutoNum type="arabicPeriod"/>
            </a:pPr>
            <a:r>
              <a:rPr lang="en-US" dirty="0"/>
              <a:t>Rasterization and interpolation</a:t>
            </a:r>
          </a:p>
          <a:p>
            <a:pPr marL="514350" indent="-457200">
              <a:buFont typeface="+mj-lt"/>
              <a:buAutoNum type="arabicPeriod"/>
            </a:pPr>
            <a:r>
              <a:rPr lang="en-US" dirty="0"/>
              <a:t>Texture mapping</a:t>
            </a:r>
          </a:p>
          <a:p>
            <a:pPr marL="514350" indent="-457200">
              <a:buFont typeface="+mj-lt"/>
              <a:buAutoNum type="arabicPeriod"/>
            </a:pPr>
            <a:r>
              <a:rPr lang="en-US" dirty="0"/>
              <a:t>Shadow mapping</a:t>
            </a:r>
          </a:p>
          <a:p>
            <a:pPr marL="514350" indent="-457200">
              <a:buFont typeface="+mj-lt"/>
              <a:buAutoNum type="arabicPeriod"/>
            </a:pPr>
            <a:r>
              <a:rPr lang="en-US" dirty="0"/>
              <a:t>Blending</a:t>
            </a:r>
          </a:p>
        </p:txBody>
      </p:sp>
    </p:spTree>
    <p:extLst>
      <p:ext uri="{BB962C8B-B14F-4D97-AF65-F5344CB8AC3E}">
        <p14:creationId xmlns:p14="http://schemas.microsoft.com/office/powerpoint/2010/main" val="2712769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DC06F4-1B13-4A57-A30F-84A40A2D7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Transform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3F2494-84C2-45CA-8015-CC6575C81E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6088" y="1268760"/>
            <a:ext cx="8496944" cy="5121880"/>
          </a:xfrm>
        </p:spPr>
        <p:txBody>
          <a:bodyPr/>
          <a:lstStyle/>
          <a:p>
            <a:r>
              <a:rPr lang="en-US" dirty="0"/>
              <a:t>3D models are stored in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object local coordinates</a:t>
            </a:r>
          </a:p>
          <a:p>
            <a:pPr lvl="6"/>
            <a:endParaRPr lang="en-US" sz="900" dirty="0"/>
          </a:p>
          <a:p>
            <a:r>
              <a:rPr lang="en-US" dirty="0"/>
              <a:t>Moving an object around in a scene</a:t>
            </a:r>
          </a:p>
          <a:p>
            <a:pPr lvl="1"/>
            <a:r>
              <a:rPr lang="en-US" dirty="0"/>
              <a:t>from local coordinates to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world coordinates</a:t>
            </a:r>
          </a:p>
          <a:p>
            <a:pPr lvl="4"/>
            <a:endParaRPr lang="en-US" sz="900" dirty="0"/>
          </a:p>
          <a:p>
            <a:r>
              <a:rPr lang="en-US" dirty="0"/>
              <a:t>To simplify rendering computation</a:t>
            </a:r>
          </a:p>
          <a:p>
            <a:pPr lvl="1"/>
            <a:r>
              <a:rPr lang="en-US" dirty="0"/>
              <a:t>transform to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camera coordinates</a:t>
            </a:r>
            <a:endParaRPr lang="en-US" dirty="0"/>
          </a:p>
          <a:p>
            <a:pPr lvl="3"/>
            <a:endParaRPr lang="en-US" b="1" dirty="0"/>
          </a:p>
        </p:txBody>
      </p:sp>
      <p:pic>
        <p:nvPicPr>
          <p:cNvPr id="1026" name="Picture 2" descr="CS 470: Lab 7-2: Lighting - Camera">
            <a:extLst>
              <a:ext uri="{FF2B5EF4-FFF2-40B4-BE49-F238E27FC236}">
                <a16:creationId xmlns:a16="http://schemas.microsoft.com/office/drawing/2014/main" id="{B9934E5F-D88E-4DE8-9306-EAF0EBBF0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0" b="5489"/>
          <a:stretch/>
        </p:blipFill>
        <p:spPr bwMode="auto">
          <a:xfrm>
            <a:off x="2123728" y="3907367"/>
            <a:ext cx="4896544" cy="252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674A09A-B2A3-405E-BD67-CC863365BBB8}"/>
              </a:ext>
            </a:extLst>
          </p:cNvPr>
          <p:cNvSpPr/>
          <p:nvPr/>
        </p:nvSpPr>
        <p:spPr>
          <a:xfrm>
            <a:off x="289420" y="657043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source: http://ycpcs.github.io/cs470-fall2014/labs/lab07-2.html</a:t>
            </a:r>
          </a:p>
        </p:txBody>
      </p:sp>
    </p:spTree>
    <p:extLst>
      <p:ext uri="{BB962C8B-B14F-4D97-AF65-F5344CB8AC3E}">
        <p14:creationId xmlns:p14="http://schemas.microsoft.com/office/powerpoint/2010/main" val="3548783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93CBBA-E974-49D0-916C-C109C07E6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 Checking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0A1690-3955-40E1-B696-B720D7545E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6087" y="1268760"/>
            <a:ext cx="8552441" cy="5121880"/>
          </a:xfrm>
        </p:spPr>
        <p:txBody>
          <a:bodyPr/>
          <a:lstStyle/>
          <a:p>
            <a:r>
              <a:rPr lang="en-US" b="1" dirty="0"/>
              <a:t>If two points projects to the same pixel, the closer one is visible</a:t>
            </a:r>
          </a:p>
          <a:p>
            <a:pPr lvl="2"/>
            <a:endParaRPr lang="en-US" dirty="0"/>
          </a:p>
          <a:p>
            <a:r>
              <a:rPr lang="en-US" dirty="0"/>
              <a:t>Use a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depth buffer </a:t>
            </a:r>
            <a:r>
              <a:rPr lang="en-US" dirty="0"/>
              <a:t>to track minimum distance per pixel</a:t>
            </a:r>
          </a:p>
          <a:p>
            <a:pPr lvl="4"/>
            <a:endParaRPr lang="en-US" sz="1200" b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C87736F-4F51-4DBE-9D68-DEA25CAA861F}"/>
              </a:ext>
            </a:extLst>
          </p:cNvPr>
          <p:cNvSpPr/>
          <p:nvPr/>
        </p:nvSpPr>
        <p:spPr>
          <a:xfrm>
            <a:off x="756561" y="2696706"/>
            <a:ext cx="4144084" cy="13234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 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scene: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pixel &lt;- project(point)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point.z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depth_buffer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</a:rPr>
              <a:t>[pixel]:</a:t>
            </a:r>
          </a:p>
          <a:p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depth_buffer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</a:rPr>
              <a:t>[pixel] = 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</a:rPr>
              <a:t>point.z</a:t>
            </a:r>
            <a:endParaRPr lang="en-US" sz="16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// rasterization</a:t>
            </a: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67879032-9E7A-47FB-BC15-EAC904F4D6AE}"/>
              </a:ext>
            </a:extLst>
          </p:cNvPr>
          <p:cNvGrpSpPr/>
          <p:nvPr/>
        </p:nvGrpSpPr>
        <p:grpSpPr>
          <a:xfrm>
            <a:off x="5353807" y="3717032"/>
            <a:ext cx="3397360" cy="2194758"/>
            <a:chOff x="5183990" y="3145086"/>
            <a:chExt cx="3397360" cy="2194758"/>
          </a:xfrm>
        </p:grpSpPr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8E86A690-57D5-44DC-83D2-895F41416CDC}"/>
                </a:ext>
              </a:extLst>
            </p:cNvPr>
            <p:cNvCxnSpPr>
              <a:cxnSpLocks/>
              <a:endCxn id="51" idx="2"/>
            </p:cNvCxnSpPr>
            <p:nvPr/>
          </p:nvCxnSpPr>
          <p:spPr bwMode="auto">
            <a:xfrm>
              <a:off x="6154420" y="3788109"/>
              <a:ext cx="792106" cy="0"/>
            </a:xfrm>
            <a:prstGeom prst="straightConnector1">
              <a:avLst/>
            </a:prstGeom>
            <a:noFill/>
            <a:ln w="6350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1435C5B0-10B8-4F51-A764-B850FD49419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54420" y="4506929"/>
              <a:ext cx="485140" cy="0"/>
            </a:xfrm>
            <a:prstGeom prst="straightConnector1">
              <a:avLst/>
            </a:prstGeom>
            <a:noFill/>
            <a:ln w="6350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C45C8640-B104-4BB8-988B-0D12AEFE24D5}"/>
                </a:ext>
              </a:extLst>
            </p:cNvPr>
            <p:cNvCxnSpPr/>
            <p:nvPr/>
          </p:nvCxnSpPr>
          <p:spPr bwMode="auto">
            <a:xfrm>
              <a:off x="6152910" y="3582379"/>
              <a:ext cx="0" cy="1224136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35C0DA3B-12CF-4BA3-8601-FCCC598E9D10}"/>
                </a:ext>
              </a:extLst>
            </p:cNvPr>
            <p:cNvSpPr txBox="1"/>
            <p:nvPr/>
          </p:nvSpPr>
          <p:spPr>
            <a:xfrm>
              <a:off x="5183990" y="4242468"/>
              <a:ext cx="783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camera</a:t>
              </a: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BEF478FD-408B-4790-A0E2-416A04D1A359}"/>
                </a:ext>
              </a:extLst>
            </p:cNvPr>
            <p:cNvSpPr txBox="1"/>
            <p:nvPr/>
          </p:nvSpPr>
          <p:spPr>
            <a:xfrm>
              <a:off x="5629246" y="4768248"/>
              <a:ext cx="10054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projection</a:t>
              </a:r>
            </a:p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plane</a:t>
              </a: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6EF3EC87-365F-4B82-8046-700839445571}"/>
                </a:ext>
              </a:extLst>
            </p:cNvPr>
            <p:cNvSpPr txBox="1"/>
            <p:nvPr/>
          </p:nvSpPr>
          <p:spPr>
            <a:xfrm>
              <a:off x="6634690" y="3431684"/>
              <a:ext cx="783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p1</a:t>
              </a: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0393AD01-E06B-425F-9794-8C5BC7525BFE}"/>
                </a:ext>
              </a:extLst>
            </p:cNvPr>
            <p:cNvSpPr txBox="1"/>
            <p:nvPr/>
          </p:nvSpPr>
          <p:spPr>
            <a:xfrm>
              <a:off x="7520742" y="3145086"/>
              <a:ext cx="783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p2</a:t>
              </a:r>
            </a:p>
          </p:txBody>
        </p: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6BBC5E28-28FD-429A-9A2D-A819F5C13D7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778290" y="3491713"/>
              <a:ext cx="2153920" cy="692150"/>
            </a:xfrm>
            <a:prstGeom prst="straightConnector1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59D9F93F-5D80-4F08-AD4A-68A3EFEA63F1}"/>
                </a:ext>
              </a:extLst>
            </p:cNvPr>
            <p:cNvSpPr/>
            <p:nvPr/>
          </p:nvSpPr>
          <p:spPr bwMode="auto">
            <a:xfrm>
              <a:off x="6946526" y="3716101"/>
              <a:ext cx="144016" cy="14401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C86AFA01-AF8A-405A-BA5D-D659418D1E35}"/>
                </a:ext>
              </a:extLst>
            </p:cNvPr>
            <p:cNvSpPr/>
            <p:nvPr/>
          </p:nvSpPr>
          <p:spPr bwMode="auto">
            <a:xfrm>
              <a:off x="5656966" y="4127983"/>
              <a:ext cx="144016" cy="14401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DAD51F66-BC47-4926-AF74-DDFA7500EB6F}"/>
                </a:ext>
              </a:extLst>
            </p:cNvPr>
            <p:cNvSpPr/>
            <p:nvPr/>
          </p:nvSpPr>
          <p:spPr bwMode="auto">
            <a:xfrm>
              <a:off x="6082926" y="3990421"/>
              <a:ext cx="144016" cy="144016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877D620E-7DA1-47A6-AD9F-E3D97F6C9787}"/>
                </a:ext>
              </a:extLst>
            </p:cNvPr>
            <p:cNvSpPr/>
            <p:nvPr/>
          </p:nvSpPr>
          <p:spPr bwMode="auto">
            <a:xfrm>
              <a:off x="7839573" y="3425168"/>
              <a:ext cx="144016" cy="144016"/>
            </a:xfrm>
            <a:prstGeom prst="ellipse">
              <a:avLst/>
            </a:prstGeom>
            <a:solidFill>
              <a:srgbClr val="FFD7D7"/>
            </a:solidFill>
            <a:ln w="9525" cap="flat" cmpd="sng" algn="ctr">
              <a:solidFill>
                <a:srgbClr val="FFD7D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B0A925BD-CE0C-454D-A81A-2C4EC8A2DF67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783370" y="4234663"/>
              <a:ext cx="2413000" cy="767080"/>
            </a:xfrm>
            <a:prstGeom prst="straightConnector1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6D2683DE-0231-4ABE-A029-8BC4DFA918E9}"/>
                </a:ext>
              </a:extLst>
            </p:cNvPr>
            <p:cNvSpPr/>
            <p:nvPr/>
          </p:nvSpPr>
          <p:spPr bwMode="auto">
            <a:xfrm>
              <a:off x="6082926" y="4280528"/>
              <a:ext cx="144016" cy="14401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952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4B074E42-3AD7-4654-BB97-C08277FA5592}"/>
                </a:ext>
              </a:extLst>
            </p:cNvPr>
            <p:cNvSpPr/>
            <p:nvPr/>
          </p:nvSpPr>
          <p:spPr bwMode="auto">
            <a:xfrm>
              <a:off x="6565571" y="4435336"/>
              <a:ext cx="144016" cy="14401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D71C7CAC-1028-4841-9A27-3A9330860ECB}"/>
                </a:ext>
              </a:extLst>
            </p:cNvPr>
            <p:cNvSpPr/>
            <p:nvPr/>
          </p:nvSpPr>
          <p:spPr bwMode="auto">
            <a:xfrm>
              <a:off x="8114442" y="4937376"/>
              <a:ext cx="144016" cy="14401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accent6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2FF503A3-7E46-483C-B8D6-23FB6E3A4460}"/>
                </a:ext>
              </a:extLst>
            </p:cNvPr>
            <p:cNvSpPr txBox="1"/>
            <p:nvPr/>
          </p:nvSpPr>
          <p:spPr>
            <a:xfrm>
              <a:off x="6230322" y="4525916"/>
              <a:ext cx="783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q1</a:t>
              </a: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0FE7A795-4A3B-482E-9F59-6163044251E1}"/>
                </a:ext>
              </a:extLst>
            </p:cNvPr>
            <p:cNvSpPr txBox="1"/>
            <p:nvPr/>
          </p:nvSpPr>
          <p:spPr>
            <a:xfrm>
              <a:off x="7797914" y="5032067"/>
              <a:ext cx="783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q2</a:t>
              </a:r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2303595D-A62B-4204-8D28-5E15BE5C5A2A}"/>
                </a:ext>
              </a:extLst>
            </p:cNvPr>
            <p:cNvSpPr txBox="1"/>
            <p:nvPr/>
          </p:nvSpPr>
          <p:spPr>
            <a:xfrm>
              <a:off x="5936187" y="3748274"/>
              <a:ext cx="783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p'</a:t>
              </a:r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226D2AB6-65F0-4C99-B0F5-4A6C32A0703E}"/>
                </a:ext>
              </a:extLst>
            </p:cNvPr>
            <p:cNvSpPr txBox="1"/>
            <p:nvPr/>
          </p:nvSpPr>
          <p:spPr>
            <a:xfrm>
              <a:off x="5936187" y="4120942"/>
              <a:ext cx="783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q'</a:t>
              </a:r>
            </a:p>
          </p:txBody>
        </p: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B8A1043F-2D0E-4642-9906-FA53C93E7D9A}"/>
                </a:ext>
              </a:extLst>
            </p:cNvPr>
            <p:cNvGrpSpPr/>
            <p:nvPr/>
          </p:nvGrpSpPr>
          <p:grpSpPr>
            <a:xfrm>
              <a:off x="5486032" y="3448834"/>
              <a:ext cx="783436" cy="307777"/>
              <a:chOff x="5922912" y="4166565"/>
              <a:chExt cx="783436" cy="307777"/>
            </a:xfrm>
          </p:grpSpPr>
          <p:cxnSp>
            <p:nvCxnSpPr>
              <p:cNvPr id="66" name="直線單箭頭接點 65">
                <a:extLst>
                  <a:ext uri="{FF2B5EF4-FFF2-40B4-BE49-F238E27FC236}">
                    <a16:creationId xmlns:a16="http://schemas.microsoft.com/office/drawing/2014/main" id="{511B3DA8-7BC7-44EE-AFE3-B2675684D5A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082133" y="4336916"/>
                <a:ext cx="181507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4CD0EF11-8489-478C-BBA2-D423FC042636}"/>
                  </a:ext>
                </a:extLst>
              </p:cNvPr>
              <p:cNvSpPr txBox="1"/>
              <p:nvPr/>
            </p:nvSpPr>
            <p:spPr>
              <a:xfrm>
                <a:off x="5922912" y="4166565"/>
                <a:ext cx="7834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z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4115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07EC77-AB0D-443F-B95D-9A86BC97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(1/2)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3C3550-9FD2-46E0-87B4-EA995342F2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b="1" dirty="0"/>
              <a:t>Interpolation should consider perspective for correct results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782B83A9-67C6-470E-B4EB-6FC6CAF2FA7A}"/>
              </a:ext>
            </a:extLst>
          </p:cNvPr>
          <p:cNvGrpSpPr/>
          <p:nvPr/>
        </p:nvGrpSpPr>
        <p:grpSpPr>
          <a:xfrm>
            <a:off x="1700649" y="1543613"/>
            <a:ext cx="5876925" cy="3037515"/>
            <a:chOff x="1633537" y="2004999"/>
            <a:chExt cx="5876925" cy="3037515"/>
          </a:xfrm>
        </p:grpSpPr>
        <p:pic>
          <p:nvPicPr>
            <p:cNvPr id="2050" name="Picture 2" descr="History of Texturing | Prince's Blog">
              <a:extLst>
                <a:ext uri="{FF2B5EF4-FFF2-40B4-BE49-F238E27FC236}">
                  <a16:creationId xmlns:a16="http://schemas.microsoft.com/office/drawing/2014/main" id="{2C2503AA-44EA-4BD0-998F-0623EB860C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13"/>
            <a:stretch/>
          </p:blipFill>
          <p:spPr bwMode="auto">
            <a:xfrm>
              <a:off x="1633537" y="2492896"/>
              <a:ext cx="5876925" cy="198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74836C2C-B6E3-4EA6-96E7-1617DF7DF334}"/>
                </a:ext>
              </a:extLst>
            </p:cNvPr>
            <p:cNvSpPr/>
            <p:nvPr/>
          </p:nvSpPr>
          <p:spPr bwMode="auto">
            <a:xfrm rot="18962614">
              <a:off x="3098010" y="2447228"/>
              <a:ext cx="2284380" cy="1364762"/>
            </a:xfrm>
            <a:prstGeom prst="triangle">
              <a:avLst>
                <a:gd name="adj" fmla="val 57646"/>
              </a:avLst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D1493FA3-58B0-4293-940D-62C8F47F56A6}"/>
                </a:ext>
              </a:extLst>
            </p:cNvPr>
            <p:cNvSpPr/>
            <p:nvPr/>
          </p:nvSpPr>
          <p:spPr bwMode="auto">
            <a:xfrm rot="18962614" flipV="1">
              <a:off x="3891449" y="3502103"/>
              <a:ext cx="2284420" cy="917427"/>
            </a:xfrm>
            <a:prstGeom prst="triangle">
              <a:avLst>
                <a:gd name="adj" fmla="val 58415"/>
              </a:avLst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02A4096C-BC92-4BD6-8E45-6C185096CDE8}"/>
                </a:ext>
              </a:extLst>
            </p:cNvPr>
            <p:cNvSpPr/>
            <p:nvPr/>
          </p:nvSpPr>
          <p:spPr bwMode="auto">
            <a:xfrm rot="18818843">
              <a:off x="4983102" y="2477080"/>
              <a:ext cx="2259319" cy="1315157"/>
            </a:xfrm>
            <a:prstGeom prst="triangle">
              <a:avLst>
                <a:gd name="adj" fmla="val 61305"/>
              </a:avLst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E0005B06-D737-4D42-BEEE-09DB4D3A8B60}"/>
                </a:ext>
              </a:extLst>
            </p:cNvPr>
            <p:cNvSpPr/>
            <p:nvPr/>
          </p:nvSpPr>
          <p:spPr bwMode="auto">
            <a:xfrm rot="18818843" flipV="1">
              <a:off x="5800174" y="3446298"/>
              <a:ext cx="2254968" cy="937463"/>
            </a:xfrm>
            <a:prstGeom prst="triangle">
              <a:avLst>
                <a:gd name="adj" fmla="val 54304"/>
              </a:avLst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7A9A448-DC45-4B2E-91EC-B735FB3321CD}"/>
              </a:ext>
            </a:extLst>
          </p:cNvPr>
          <p:cNvSpPr txBox="1"/>
          <p:nvPr/>
        </p:nvSpPr>
        <p:spPr>
          <a:xfrm>
            <a:off x="4307312" y="3861048"/>
            <a:ext cx="1005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naïve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C81A83D-D13F-4EAE-8A67-484B5D68AE74}"/>
              </a:ext>
            </a:extLst>
          </p:cNvPr>
          <p:cNvSpPr txBox="1"/>
          <p:nvPr/>
        </p:nvSpPr>
        <p:spPr>
          <a:xfrm>
            <a:off x="5982610" y="3901930"/>
            <a:ext cx="1348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perspective-corrected</a:t>
            </a:r>
          </a:p>
        </p:txBody>
      </p:sp>
    </p:spTree>
    <p:extLst>
      <p:ext uri="{BB962C8B-B14F-4D97-AF65-F5344CB8AC3E}">
        <p14:creationId xmlns:p14="http://schemas.microsoft.com/office/powerpoint/2010/main" val="222148417"/>
      </p:ext>
    </p:extLst>
  </p:cSld>
  <p:clrMapOvr>
    <a:masterClrMapping/>
  </p:clrMapOvr>
</p:sld>
</file>

<file path=ppt/theme/theme1.xml><?xml version="1.0" encoding="utf-8"?>
<a:theme xmlns:a="http://schemas.openxmlformats.org/drawingml/2006/main" name="DSD">
  <a:themeElements>
    <a:clrScheme name="自訂 4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E7AA50"/>
      </a:accent1>
      <a:accent2>
        <a:srgbClr val="58B6C0"/>
      </a:accent2>
      <a:accent3>
        <a:srgbClr val="75BDA7"/>
      </a:accent3>
      <a:accent4>
        <a:srgbClr val="7A8C8E"/>
      </a:accent4>
      <a:accent5>
        <a:srgbClr val="D1E6F6"/>
      </a:accent5>
      <a:accent6>
        <a:srgbClr val="2683C6"/>
      </a:accent6>
      <a:hlink>
        <a:srgbClr val="6B9F25"/>
      </a:hlink>
      <a:folHlink>
        <a:srgbClr val="9F6715"/>
      </a:folHlink>
    </a:clrScheme>
    <a:fontScheme name="1_AVLSI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1_AVLS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VLSI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VLSI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VLSI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VLSI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VLSI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VLSI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DSD</Template>
  <TotalTime>37275</TotalTime>
  <Words>3750</Words>
  <Application>Microsoft Office PowerPoint</Application>
  <PresentationFormat>如螢幕大小 (4:3)</PresentationFormat>
  <Paragraphs>506</Paragraphs>
  <Slides>38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50" baseType="lpstr">
      <vt:lpstr>標楷體</vt:lpstr>
      <vt:lpstr>微軟正黑體</vt:lpstr>
      <vt:lpstr>ＭＳ Ｐゴシック</vt:lpstr>
      <vt:lpstr>新細明體</vt:lpstr>
      <vt:lpstr>新細明體</vt:lpstr>
      <vt:lpstr>Arial</vt:lpstr>
      <vt:lpstr>Calibri</vt:lpstr>
      <vt:lpstr>Cambria Math</vt:lpstr>
      <vt:lpstr>Consolas</vt:lpstr>
      <vt:lpstr>Times New Roman</vt:lpstr>
      <vt:lpstr>Wingdings</vt:lpstr>
      <vt:lpstr>DSD</vt:lpstr>
      <vt:lpstr>Real-time 3D Rendering</vt:lpstr>
      <vt:lpstr>Outline</vt:lpstr>
      <vt:lpstr>Introduction to 3D Rendering</vt:lpstr>
      <vt:lpstr>Outline</vt:lpstr>
      <vt:lpstr>3D Object Representation</vt:lpstr>
      <vt:lpstr>Rendering Process</vt:lpstr>
      <vt:lpstr>Geometric Transform</vt:lpstr>
      <vt:lpstr>Visibility Checking</vt:lpstr>
      <vt:lpstr>Interpolation (1/2)</vt:lpstr>
      <vt:lpstr>Interpolation (2/2)</vt:lpstr>
      <vt:lpstr>Smooth Shading</vt:lpstr>
      <vt:lpstr>Software Implementation (1/3)</vt:lpstr>
      <vt:lpstr>Software Implementation (2/3)</vt:lpstr>
      <vt:lpstr>Software Implementation (3/3)</vt:lpstr>
      <vt:lpstr>Outline</vt:lpstr>
      <vt:lpstr>Kernel Interface Design (1/2)</vt:lpstr>
      <vt:lpstr>Kernel Interface Design (2/2)</vt:lpstr>
      <vt:lpstr>Kernel Operating Modes</vt:lpstr>
      <vt:lpstr>Kernel Operating Modes (2/2)</vt:lpstr>
      <vt:lpstr>Implementing Geometric Transform</vt:lpstr>
      <vt:lpstr>Implementing Rasterization (1/2)</vt:lpstr>
      <vt:lpstr>Implementing Rasterization (2/2)</vt:lpstr>
      <vt:lpstr>HLS Synthesis Result</vt:lpstr>
      <vt:lpstr>Outline</vt:lpstr>
      <vt:lpstr>Using Half-precision Floating-points (1/2)</vt:lpstr>
      <vt:lpstr>Using Half-precision Floating-points (2/2)</vt:lpstr>
      <vt:lpstr>Tiled Frame Rendering</vt:lpstr>
      <vt:lpstr>Outline</vt:lpstr>
      <vt:lpstr>System Specifications</vt:lpstr>
      <vt:lpstr>HDMI Output Integration (1/2)</vt:lpstr>
      <vt:lpstr>HDMI Output Integration (2/2)</vt:lpstr>
      <vt:lpstr>System Block Diagram</vt:lpstr>
      <vt:lpstr>Hardware-Software Scheduling (1/4)</vt:lpstr>
      <vt:lpstr>Hardware-Software Scheduling (2/4)</vt:lpstr>
      <vt:lpstr>Hardware-Software Scheduling (3/4)</vt:lpstr>
      <vt:lpstr>Hardware-Software Scheduling (4/4)</vt:lpstr>
      <vt:lpstr>Demo</vt:lpstr>
      <vt:lpstr>References</vt:lpstr>
    </vt:vector>
  </TitlesOfParts>
  <Company>access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硬體描述語言 Verilog HDL</dc:title>
  <dc:creator>yuki</dc:creator>
  <cp:lastModifiedBy>victorhuang</cp:lastModifiedBy>
  <cp:revision>4266</cp:revision>
  <cp:lastPrinted>2019-10-24T02:21:42Z</cp:lastPrinted>
  <dcterms:created xsi:type="dcterms:W3CDTF">2003-05-21T10:59:19Z</dcterms:created>
  <dcterms:modified xsi:type="dcterms:W3CDTF">2021-01-21T14:12:53Z</dcterms:modified>
</cp:coreProperties>
</file>